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10" r:id="rId1"/>
  </p:sldMasterIdLst>
  <p:notesMasterIdLst>
    <p:notesMasterId r:id="rId72"/>
  </p:notesMasterIdLst>
  <p:sldIdLst>
    <p:sldId id="256" r:id="rId2"/>
    <p:sldId id="30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81" r:id="rId26"/>
    <p:sldId id="282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5" r:id="rId38"/>
    <p:sldId id="296" r:id="rId39"/>
    <p:sldId id="297" r:id="rId40"/>
    <p:sldId id="298" r:id="rId41"/>
    <p:sldId id="299" r:id="rId42"/>
    <p:sldId id="300" r:id="rId43"/>
    <p:sldId id="416" r:id="rId44"/>
    <p:sldId id="419" r:id="rId45"/>
    <p:sldId id="420" r:id="rId46"/>
    <p:sldId id="421" r:id="rId47"/>
    <p:sldId id="473" r:id="rId48"/>
    <p:sldId id="474" r:id="rId49"/>
    <p:sldId id="475" r:id="rId50"/>
    <p:sldId id="483" r:id="rId51"/>
    <p:sldId id="484" r:id="rId52"/>
    <p:sldId id="485" r:id="rId53"/>
    <p:sldId id="486" r:id="rId54"/>
    <p:sldId id="493" r:id="rId55"/>
    <p:sldId id="487" r:id="rId56"/>
    <p:sldId id="488" r:id="rId57"/>
    <p:sldId id="489" r:id="rId58"/>
    <p:sldId id="490" r:id="rId59"/>
    <p:sldId id="491" r:id="rId60"/>
    <p:sldId id="492" r:id="rId61"/>
    <p:sldId id="494" r:id="rId62"/>
    <p:sldId id="499" r:id="rId63"/>
    <p:sldId id="429" r:id="rId64"/>
    <p:sldId id="430" r:id="rId65"/>
    <p:sldId id="431" r:id="rId66"/>
    <p:sldId id="432" r:id="rId67"/>
    <p:sldId id="433" r:id="rId68"/>
    <p:sldId id="497" r:id="rId69"/>
    <p:sldId id="435" r:id="rId70"/>
    <p:sldId id="500" r:id="rId71"/>
  </p:sldIdLst>
  <p:sldSz cx="10693400" cy="7556500"/>
  <p:notesSz cx="10693400" cy="7556500"/>
  <p:embeddedFontLst>
    <p:embeddedFont>
      <p:font typeface="Calibri" panose="020F0502020204030204" pitchFamily="34" charset="0"/>
      <p:regular r:id="rId73"/>
      <p:bold r:id="rId74"/>
      <p:italic r:id="rId75"/>
      <p:boldItalic r:id="rId76"/>
    </p:embeddedFont>
    <p:embeddedFont>
      <p:font typeface="Calibri Light" panose="020F0302020204030204" pitchFamily="34" charset="0"/>
      <p:regular r:id="rId77"/>
      <p:italic r:id="rId78"/>
    </p:embeddedFont>
    <p:embeddedFont>
      <p:font typeface="Century Gothic" panose="020B0502020202020204" pitchFamily="34" charset="0"/>
      <p:regular r:id="rId79"/>
      <p:bold r:id="rId80"/>
      <p:italic r:id="rId81"/>
      <p:boldItalic r:id="rId82"/>
    </p:embeddedFont>
    <p:embeddedFont>
      <p:font typeface="Courier New" panose="02070309020205020404" pitchFamily="49" charset="0"/>
      <p:regular r:id="rId83"/>
      <p:bold r:id="rId84"/>
    </p:embeddedFont>
    <p:embeddedFont>
      <p:font typeface="Lucida Sans" panose="020B0602030504020204" pitchFamily="34" charset="0"/>
      <p:regular r:id="rId85"/>
      <p:bold r:id="rId86"/>
      <p:italic r:id="rId87"/>
      <p:boldItalic r:id="rId88"/>
    </p:embeddedFont>
    <p:embeddedFont>
      <p:font typeface="Symbol" panose="05050102010706020507" pitchFamily="18" charset="2"/>
      <p:regular r:id="rId89"/>
    </p:embeddedFont>
    <p:embeddedFont>
      <p:font typeface="Times" panose="02020603050405020304" pitchFamily="18" charset="0"/>
      <p:regular r:id="rId90"/>
      <p:bold r:id="rId91"/>
      <p:italic r:id="rId92"/>
      <p:boldItalic r:id="rId93"/>
    </p:embeddedFont>
    <p:embeddedFont>
      <p:font typeface="Times New Roman" panose="02020603050405020304" pitchFamily="18" charset="0"/>
      <p:regular r:id="rId94"/>
      <p:italic r:id="rId9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13" autoAdjust="0"/>
    <p:restoredTop sz="94660"/>
  </p:normalViewPr>
  <p:slideViewPr>
    <p:cSldViewPr>
      <p:cViewPr>
        <p:scale>
          <a:sx n="125" d="100"/>
          <a:sy n="125" d="100"/>
        </p:scale>
        <p:origin x="396" y="-6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12.fntdata"/><Relationship Id="rId89" Type="http://schemas.openxmlformats.org/officeDocument/2006/relationships/font" Target="fonts/font17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2.fntdata"/><Relationship Id="rId79" Type="http://schemas.openxmlformats.org/officeDocument/2006/relationships/font" Target="fonts/font7.fntdata"/><Relationship Id="rId5" Type="http://schemas.openxmlformats.org/officeDocument/2006/relationships/slide" Target="slides/slide4.xml"/><Relationship Id="rId90" Type="http://schemas.openxmlformats.org/officeDocument/2006/relationships/font" Target="fonts/font18.fntdata"/><Relationship Id="rId95" Type="http://schemas.openxmlformats.org/officeDocument/2006/relationships/font" Target="fonts/font23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font" Target="fonts/font8.fntdata"/><Relationship Id="rId85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font" Target="fonts/font3.fntdata"/><Relationship Id="rId83" Type="http://schemas.openxmlformats.org/officeDocument/2006/relationships/font" Target="fonts/font11.fntdata"/><Relationship Id="rId88" Type="http://schemas.openxmlformats.org/officeDocument/2006/relationships/font" Target="fonts/font16.fntdata"/><Relationship Id="rId91" Type="http://schemas.openxmlformats.org/officeDocument/2006/relationships/font" Target="fonts/font19.fntdata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1.fntdata"/><Relationship Id="rId78" Type="http://schemas.openxmlformats.org/officeDocument/2006/relationships/font" Target="fonts/font6.fntdata"/><Relationship Id="rId81" Type="http://schemas.openxmlformats.org/officeDocument/2006/relationships/font" Target="fonts/font9.fntdata"/><Relationship Id="rId86" Type="http://schemas.openxmlformats.org/officeDocument/2006/relationships/font" Target="fonts/font14.fntdata"/><Relationship Id="rId94" Type="http://schemas.openxmlformats.org/officeDocument/2006/relationships/font" Target="fonts/font22.fntdata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4.fntdata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20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15.fntdata"/><Relationship Id="rId61" Type="http://schemas.openxmlformats.org/officeDocument/2006/relationships/slide" Target="slides/slide60.xml"/><Relationship Id="rId82" Type="http://schemas.openxmlformats.org/officeDocument/2006/relationships/font" Target="fonts/font1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font" Target="fonts/font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93" Type="http://schemas.openxmlformats.org/officeDocument/2006/relationships/font" Target="fonts/font21.fntdata"/><Relationship Id="rId98" Type="http://schemas.openxmlformats.org/officeDocument/2006/relationships/theme" Target="theme/theme1.xml"/></Relationships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3913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057900" y="0"/>
            <a:ext cx="4632325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BCE3E8-9F52-4B6C-9737-93EC6A1461AF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541713" y="944563"/>
            <a:ext cx="3609975" cy="25511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69975" y="3636963"/>
            <a:ext cx="8553450" cy="29749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177088"/>
            <a:ext cx="4633913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057900" y="7177088"/>
            <a:ext cx="4632325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712BE4-6C44-49F9-9DAF-AAEDA609C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681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43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8688" y="704850"/>
            <a:ext cx="498792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3016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A652608-6990-6E43-AA5F-49A5045801F2}" type="slidenum">
              <a:rPr lang="en-US"/>
              <a:pPr/>
              <a:t>44</a:t>
            </a:fld>
            <a:endParaRPr lang="en-US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376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BE383AF-40C9-E847-ACCB-98F997084513}" type="slidenum">
              <a:rPr lang="en-US"/>
              <a:pPr/>
              <a:t>45</a:t>
            </a:fld>
            <a:endParaRPr lang="en-US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236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BE383AF-40C9-E847-ACCB-98F997084513}" type="slidenum">
              <a:rPr lang="en-US"/>
              <a:pPr/>
              <a:t>46</a:t>
            </a:fld>
            <a:endParaRPr lang="en-US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167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8688" y="704850"/>
            <a:ext cx="498792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2596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8688" y="704850"/>
            <a:ext cx="498792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981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1B9DA1-D091-A64A-A0FC-8E8CCCAFB71C}" type="slidenum">
              <a:rPr lang="en-US"/>
              <a:pPr/>
              <a:t>66</a:t>
            </a:fld>
            <a:endParaRPr 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209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BE32076-AB54-DD42-AB81-EE05460AD3D3}" type="slidenum">
              <a:rPr lang="en-US"/>
              <a:pPr/>
              <a:t>69</a:t>
            </a:fld>
            <a:endParaRPr lang="en-US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59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4D6FAE-BAB2-4B44-B9CF-68A8BE4C6FBA}" type="slidenum">
              <a:rPr lang="en-US"/>
              <a:pPr/>
              <a:t>70</a:t>
            </a:fld>
            <a:endParaRPr lang="en-US"/>
          </a:p>
        </p:txBody>
      </p:sp>
      <p:sp>
        <p:nvSpPr>
          <p:cNvPr id="6041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42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756A8-3B82-4AD6-AAB8-56A5F9AE8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6675" y="1236678"/>
            <a:ext cx="8020050" cy="2630781"/>
          </a:xfrm>
        </p:spPr>
        <p:txBody>
          <a:bodyPr anchor="b"/>
          <a:lstStyle>
            <a:lvl1pPr algn="ctr">
              <a:defRPr sz="526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E66692-4D32-4D3D-BDB9-BFDA8F3A13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6675" y="3968912"/>
            <a:ext cx="8020050" cy="1824404"/>
          </a:xfrm>
        </p:spPr>
        <p:txBody>
          <a:bodyPr/>
          <a:lstStyle>
            <a:lvl1pPr marL="0" indent="0" algn="ctr">
              <a:buNone/>
              <a:defRPr sz="2105"/>
            </a:lvl1pPr>
            <a:lvl2pPr marL="401010" indent="0" algn="ctr">
              <a:buNone/>
              <a:defRPr sz="1754"/>
            </a:lvl2pPr>
            <a:lvl3pPr marL="802020" indent="0" algn="ctr">
              <a:buNone/>
              <a:defRPr sz="1579"/>
            </a:lvl3pPr>
            <a:lvl4pPr marL="1203030" indent="0" algn="ctr">
              <a:buNone/>
              <a:defRPr sz="1403"/>
            </a:lvl4pPr>
            <a:lvl5pPr marL="1604040" indent="0" algn="ctr">
              <a:buNone/>
              <a:defRPr sz="1403"/>
            </a:lvl5pPr>
            <a:lvl6pPr marL="2005051" indent="0" algn="ctr">
              <a:buNone/>
              <a:defRPr sz="1403"/>
            </a:lvl6pPr>
            <a:lvl7pPr marL="2406061" indent="0" algn="ctr">
              <a:buNone/>
              <a:defRPr sz="1403"/>
            </a:lvl7pPr>
            <a:lvl8pPr marL="2807071" indent="0" algn="ctr">
              <a:buNone/>
              <a:defRPr sz="1403"/>
            </a:lvl8pPr>
            <a:lvl9pPr marL="3208081" indent="0" algn="ctr">
              <a:buNone/>
              <a:defRPr sz="1403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5F35D-0235-4AEA-A024-6145F7044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F8579-F4E7-4589-B642-FA01D34BD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D5CB7-BEA4-4396-845D-613451AD0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23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17B72-10CA-4C61-AAA0-F0F2CE99E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0F9744-02AF-40AE-9B0F-14C511ECED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63E4C-1044-40C7-AB00-E16CB29EE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D61E6-A699-48DE-BA45-2D6E1C8C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E9230-9EC7-4CB1-8421-DA7C363F9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02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FDF437-E17E-43ED-AFFD-05E62C4967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652465" y="402314"/>
            <a:ext cx="2305764" cy="64037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B5D027-2124-48FB-8E38-A1986CACC1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35171" y="402314"/>
            <a:ext cx="6783626" cy="64037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30F15-9C86-4A44-9796-E15FC0388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E52A6-D6C4-4D21-9734-074A00DD8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1B351D-2F79-4B51-923A-34B404075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558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909645" y="1215470"/>
            <a:ext cx="6874108" cy="1584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749573" y="4013948"/>
            <a:ext cx="9194253" cy="11690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rgbClr val="A50020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12-Jan-21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322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A113F-3309-4277-8A22-6F776304E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EE70D-B907-4FC5-82DE-61F827736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2CAD0-A48A-4914-9A85-279E1E384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98640-C77B-48EF-B483-87BFE10C5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1D06B-0050-43D0-8CAF-26D594368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554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71327-DA88-4F42-BB15-55F764234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602" y="1883878"/>
            <a:ext cx="9223058" cy="3143294"/>
          </a:xfrm>
        </p:spPr>
        <p:txBody>
          <a:bodyPr anchor="b"/>
          <a:lstStyle>
            <a:lvl1pPr>
              <a:defRPr sz="526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ED5B77-6B21-44EF-B852-876D127D9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602" y="5056909"/>
            <a:ext cx="9223058" cy="1652984"/>
          </a:xfrm>
        </p:spPr>
        <p:txBody>
          <a:bodyPr/>
          <a:lstStyle>
            <a:lvl1pPr marL="0" indent="0">
              <a:buNone/>
              <a:defRPr sz="2105">
                <a:solidFill>
                  <a:schemeClr val="tx1">
                    <a:tint val="75000"/>
                  </a:schemeClr>
                </a:solidFill>
              </a:defRPr>
            </a:lvl1pPr>
            <a:lvl2pPr marL="401010" indent="0">
              <a:buNone/>
              <a:defRPr sz="1754">
                <a:solidFill>
                  <a:schemeClr val="tx1">
                    <a:tint val="75000"/>
                  </a:schemeClr>
                </a:solidFill>
              </a:defRPr>
            </a:lvl2pPr>
            <a:lvl3pPr marL="802020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3pPr>
            <a:lvl4pPr marL="1203030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4pPr>
            <a:lvl5pPr marL="1604040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5pPr>
            <a:lvl6pPr marL="2005051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6pPr>
            <a:lvl7pPr marL="2406061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7pPr>
            <a:lvl8pPr marL="2807071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8pPr>
            <a:lvl9pPr marL="3208081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952D4-9D88-48F7-A398-2880A375E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7CFBE-AB51-4C53-B84C-0B8C56584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0F352-D518-437C-A4E0-84E1BB36D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032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BA8C4-034B-437B-AAD1-71AB7659D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DEB4B-5153-499C-B70F-DDD5B2648F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5171" y="2011568"/>
            <a:ext cx="4544695" cy="47945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DEA262-1D72-48A2-864D-A633F21ED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13534" y="2011568"/>
            <a:ext cx="4544695" cy="47945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2A363-6BEC-48A6-89F3-3956CADB3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CC86F4-E11C-4AD7-B545-82F4CC2B4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70E86-D9A0-4C9A-A8D7-A9E98999F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6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C6916-2523-4953-A46A-C7BBC9FC4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64" y="402314"/>
            <a:ext cx="9223058" cy="146057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22F48-706E-4E31-AEB0-D078C62EE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6565" y="1852393"/>
            <a:ext cx="4523809" cy="907829"/>
          </a:xfrm>
        </p:spPr>
        <p:txBody>
          <a:bodyPr anchor="b"/>
          <a:lstStyle>
            <a:lvl1pPr marL="0" indent="0">
              <a:buNone/>
              <a:defRPr sz="2105" b="1"/>
            </a:lvl1pPr>
            <a:lvl2pPr marL="401010" indent="0">
              <a:buNone/>
              <a:defRPr sz="1754" b="1"/>
            </a:lvl2pPr>
            <a:lvl3pPr marL="802020" indent="0">
              <a:buNone/>
              <a:defRPr sz="1579" b="1"/>
            </a:lvl3pPr>
            <a:lvl4pPr marL="1203030" indent="0">
              <a:buNone/>
              <a:defRPr sz="1403" b="1"/>
            </a:lvl4pPr>
            <a:lvl5pPr marL="1604040" indent="0">
              <a:buNone/>
              <a:defRPr sz="1403" b="1"/>
            </a:lvl5pPr>
            <a:lvl6pPr marL="2005051" indent="0">
              <a:buNone/>
              <a:defRPr sz="1403" b="1"/>
            </a:lvl6pPr>
            <a:lvl7pPr marL="2406061" indent="0">
              <a:buNone/>
              <a:defRPr sz="1403" b="1"/>
            </a:lvl7pPr>
            <a:lvl8pPr marL="2807071" indent="0">
              <a:buNone/>
              <a:defRPr sz="1403" b="1"/>
            </a:lvl8pPr>
            <a:lvl9pPr marL="3208081" indent="0">
              <a:buNone/>
              <a:defRPr sz="140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507037-8E88-4471-81DE-E6E6D01D52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6565" y="2760222"/>
            <a:ext cx="4523809" cy="40598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381A4B-7CF6-4084-86CD-62FFBC03E7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13534" y="1852393"/>
            <a:ext cx="4546088" cy="907829"/>
          </a:xfrm>
        </p:spPr>
        <p:txBody>
          <a:bodyPr anchor="b"/>
          <a:lstStyle>
            <a:lvl1pPr marL="0" indent="0">
              <a:buNone/>
              <a:defRPr sz="2105" b="1"/>
            </a:lvl1pPr>
            <a:lvl2pPr marL="401010" indent="0">
              <a:buNone/>
              <a:defRPr sz="1754" b="1"/>
            </a:lvl2pPr>
            <a:lvl3pPr marL="802020" indent="0">
              <a:buNone/>
              <a:defRPr sz="1579" b="1"/>
            </a:lvl3pPr>
            <a:lvl4pPr marL="1203030" indent="0">
              <a:buNone/>
              <a:defRPr sz="1403" b="1"/>
            </a:lvl4pPr>
            <a:lvl5pPr marL="1604040" indent="0">
              <a:buNone/>
              <a:defRPr sz="1403" b="1"/>
            </a:lvl5pPr>
            <a:lvl6pPr marL="2005051" indent="0">
              <a:buNone/>
              <a:defRPr sz="1403" b="1"/>
            </a:lvl6pPr>
            <a:lvl7pPr marL="2406061" indent="0">
              <a:buNone/>
              <a:defRPr sz="1403" b="1"/>
            </a:lvl7pPr>
            <a:lvl8pPr marL="2807071" indent="0">
              <a:buNone/>
              <a:defRPr sz="1403" b="1"/>
            </a:lvl8pPr>
            <a:lvl9pPr marL="3208081" indent="0">
              <a:buNone/>
              <a:defRPr sz="140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485BCB-24CE-480F-9EE5-CB9A673D2A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413534" y="2760222"/>
            <a:ext cx="4546088" cy="40598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693AC9-46B3-4C7B-BADB-24F4FE088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4C4D24-ACBF-4538-BDA5-1B43CF22F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70D0D-14DD-469F-8BB6-DD8C12902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10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4737E-EF2F-415A-A79B-2866BE6D7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27ED23-3082-4300-9B9B-0707355DD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37DC93-A06E-4DBE-960D-0CE59E5BA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1585CD-9C32-415E-A2C9-70A72A944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36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CE68C0-0BA5-4717-8FD7-E8B110A8D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6EBCBE-5216-4F77-9F4F-E8019CD41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E07FD3-C4A7-4EC2-AF3F-684F84C45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051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C367F-4DB9-4C3A-9A49-6F44694B0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64" y="503767"/>
            <a:ext cx="3448900" cy="1763183"/>
          </a:xfrm>
        </p:spPr>
        <p:txBody>
          <a:bodyPr anchor="b"/>
          <a:lstStyle>
            <a:lvl1pPr>
              <a:defRPr sz="280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56542-3A6F-4F08-B972-B93EF2073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6088" y="1087996"/>
            <a:ext cx="5413534" cy="5370013"/>
          </a:xfrm>
        </p:spPr>
        <p:txBody>
          <a:bodyPr/>
          <a:lstStyle>
            <a:lvl1pPr>
              <a:defRPr sz="2807"/>
            </a:lvl1pPr>
            <a:lvl2pPr>
              <a:defRPr sz="2456"/>
            </a:lvl2pPr>
            <a:lvl3pPr>
              <a:defRPr sz="2105"/>
            </a:lvl3pPr>
            <a:lvl4pPr>
              <a:defRPr sz="1754"/>
            </a:lvl4pPr>
            <a:lvl5pPr>
              <a:defRPr sz="1754"/>
            </a:lvl5pPr>
            <a:lvl6pPr>
              <a:defRPr sz="1754"/>
            </a:lvl6pPr>
            <a:lvl7pPr>
              <a:defRPr sz="1754"/>
            </a:lvl7pPr>
            <a:lvl8pPr>
              <a:defRPr sz="1754"/>
            </a:lvl8pPr>
            <a:lvl9pPr>
              <a:defRPr sz="175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DEA6F5-434E-488D-B12B-42CAED546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6564" y="2266950"/>
            <a:ext cx="3448900" cy="4199805"/>
          </a:xfrm>
        </p:spPr>
        <p:txBody>
          <a:bodyPr/>
          <a:lstStyle>
            <a:lvl1pPr marL="0" indent="0">
              <a:buNone/>
              <a:defRPr sz="1403"/>
            </a:lvl1pPr>
            <a:lvl2pPr marL="401010" indent="0">
              <a:buNone/>
              <a:defRPr sz="1228"/>
            </a:lvl2pPr>
            <a:lvl3pPr marL="802020" indent="0">
              <a:buNone/>
              <a:defRPr sz="1053"/>
            </a:lvl3pPr>
            <a:lvl4pPr marL="1203030" indent="0">
              <a:buNone/>
              <a:defRPr sz="877"/>
            </a:lvl4pPr>
            <a:lvl5pPr marL="1604040" indent="0">
              <a:buNone/>
              <a:defRPr sz="877"/>
            </a:lvl5pPr>
            <a:lvl6pPr marL="2005051" indent="0">
              <a:buNone/>
              <a:defRPr sz="877"/>
            </a:lvl6pPr>
            <a:lvl7pPr marL="2406061" indent="0">
              <a:buNone/>
              <a:defRPr sz="877"/>
            </a:lvl7pPr>
            <a:lvl8pPr marL="2807071" indent="0">
              <a:buNone/>
              <a:defRPr sz="877"/>
            </a:lvl8pPr>
            <a:lvl9pPr marL="3208081" indent="0">
              <a:buNone/>
              <a:defRPr sz="8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A36748-ED65-4436-A5A2-5AF9AC329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B55F1E-6460-4D80-85A7-D36059F77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513FA-D2AD-4C20-9242-D18CC66D3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08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4647F-2D05-4AB2-8A10-6FB6651B4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564" y="503767"/>
            <a:ext cx="3448900" cy="1763183"/>
          </a:xfrm>
        </p:spPr>
        <p:txBody>
          <a:bodyPr anchor="b"/>
          <a:lstStyle>
            <a:lvl1pPr>
              <a:defRPr sz="2807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AB4635-56F0-434F-B466-B9BFC96B7E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546088" y="1087996"/>
            <a:ext cx="5413534" cy="5370013"/>
          </a:xfrm>
        </p:spPr>
        <p:txBody>
          <a:bodyPr/>
          <a:lstStyle>
            <a:lvl1pPr marL="0" indent="0">
              <a:buNone/>
              <a:defRPr sz="2807"/>
            </a:lvl1pPr>
            <a:lvl2pPr marL="401010" indent="0">
              <a:buNone/>
              <a:defRPr sz="2456"/>
            </a:lvl2pPr>
            <a:lvl3pPr marL="802020" indent="0">
              <a:buNone/>
              <a:defRPr sz="2105"/>
            </a:lvl3pPr>
            <a:lvl4pPr marL="1203030" indent="0">
              <a:buNone/>
              <a:defRPr sz="1754"/>
            </a:lvl4pPr>
            <a:lvl5pPr marL="1604040" indent="0">
              <a:buNone/>
              <a:defRPr sz="1754"/>
            </a:lvl5pPr>
            <a:lvl6pPr marL="2005051" indent="0">
              <a:buNone/>
              <a:defRPr sz="1754"/>
            </a:lvl6pPr>
            <a:lvl7pPr marL="2406061" indent="0">
              <a:buNone/>
              <a:defRPr sz="1754"/>
            </a:lvl7pPr>
            <a:lvl8pPr marL="2807071" indent="0">
              <a:buNone/>
              <a:defRPr sz="1754"/>
            </a:lvl8pPr>
            <a:lvl9pPr marL="3208081" indent="0">
              <a:buNone/>
              <a:defRPr sz="1754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99BACE-847F-40F9-9B69-40C83EF5A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6564" y="2266950"/>
            <a:ext cx="3448900" cy="4199805"/>
          </a:xfrm>
        </p:spPr>
        <p:txBody>
          <a:bodyPr/>
          <a:lstStyle>
            <a:lvl1pPr marL="0" indent="0">
              <a:buNone/>
              <a:defRPr sz="1403"/>
            </a:lvl1pPr>
            <a:lvl2pPr marL="401010" indent="0">
              <a:buNone/>
              <a:defRPr sz="1228"/>
            </a:lvl2pPr>
            <a:lvl3pPr marL="802020" indent="0">
              <a:buNone/>
              <a:defRPr sz="1053"/>
            </a:lvl3pPr>
            <a:lvl4pPr marL="1203030" indent="0">
              <a:buNone/>
              <a:defRPr sz="877"/>
            </a:lvl4pPr>
            <a:lvl5pPr marL="1604040" indent="0">
              <a:buNone/>
              <a:defRPr sz="877"/>
            </a:lvl5pPr>
            <a:lvl6pPr marL="2005051" indent="0">
              <a:buNone/>
              <a:defRPr sz="877"/>
            </a:lvl6pPr>
            <a:lvl7pPr marL="2406061" indent="0">
              <a:buNone/>
              <a:defRPr sz="877"/>
            </a:lvl7pPr>
            <a:lvl8pPr marL="2807071" indent="0">
              <a:buNone/>
              <a:defRPr sz="877"/>
            </a:lvl8pPr>
            <a:lvl9pPr marL="3208081" indent="0">
              <a:buNone/>
              <a:defRPr sz="87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2EE923-B020-4F7E-BE79-0EA7541EB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A705A-FA11-4C14-AF30-DBEEC0C5E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973EC-5EF1-4CC8-81AB-4D409CC38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915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934C84-5132-4F63-A0D6-AC0587A60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171" y="402314"/>
            <a:ext cx="9223058" cy="1460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DAE9E6-746C-4E08-B340-CF6FF85D6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5171" y="2011568"/>
            <a:ext cx="9223058" cy="4794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BF344-F625-475F-B853-5AAD3DDF23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5171" y="7003756"/>
            <a:ext cx="2406015" cy="402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12-Jan-21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8AA905-74DE-4E10-85BE-E42778D7EF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42189" y="7003756"/>
            <a:ext cx="3609023" cy="402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E90A-D6CB-4DC7-8CAF-459DBFA939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552214" y="7003756"/>
            <a:ext cx="2406015" cy="402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694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</p:sldLayoutIdLst>
  <p:txStyles>
    <p:titleStyle>
      <a:lvl1pPr algn="l" defTabSz="802020" rtl="0" eaLnBrk="1" latinLnBrk="0" hangingPunct="1">
        <a:lnSpc>
          <a:spcPct val="90000"/>
        </a:lnSpc>
        <a:spcBef>
          <a:spcPct val="0"/>
        </a:spcBef>
        <a:buNone/>
        <a:defRPr sz="38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0505" indent="-200505" algn="l" defTabSz="802020" rtl="0" eaLnBrk="1" latinLnBrk="0" hangingPunct="1">
        <a:lnSpc>
          <a:spcPct val="90000"/>
        </a:lnSpc>
        <a:spcBef>
          <a:spcPts val="877"/>
        </a:spcBef>
        <a:buFont typeface="Arial" panose="020B0604020202020204" pitchFamily="34" charset="0"/>
        <a:buChar char="•"/>
        <a:defRPr sz="2456" kern="1200">
          <a:solidFill>
            <a:schemeClr val="tx1"/>
          </a:solidFill>
          <a:latin typeface="+mn-lt"/>
          <a:ea typeface="+mn-ea"/>
          <a:cs typeface="+mn-cs"/>
        </a:defRPr>
      </a:lvl1pPr>
      <a:lvl2pPr marL="601515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2105" kern="1200">
          <a:solidFill>
            <a:schemeClr val="tx1"/>
          </a:solidFill>
          <a:latin typeface="+mn-lt"/>
          <a:ea typeface="+mn-ea"/>
          <a:cs typeface="+mn-cs"/>
        </a:defRPr>
      </a:lvl2pPr>
      <a:lvl3pPr marL="1002525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754" kern="1200">
          <a:solidFill>
            <a:schemeClr val="tx1"/>
          </a:solidFill>
          <a:latin typeface="+mn-lt"/>
          <a:ea typeface="+mn-ea"/>
          <a:cs typeface="+mn-cs"/>
        </a:defRPr>
      </a:lvl3pPr>
      <a:lvl4pPr marL="1403535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4pPr>
      <a:lvl5pPr marL="1804546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5pPr>
      <a:lvl6pPr marL="2205556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6pPr>
      <a:lvl7pPr marL="2606566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7pPr>
      <a:lvl8pPr marL="3007576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8pPr>
      <a:lvl9pPr marL="3408586" indent="-200505" algn="l" defTabSz="802020" rtl="0" eaLnBrk="1" latinLnBrk="0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1pPr>
      <a:lvl2pPr marL="401010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2pPr>
      <a:lvl3pPr marL="802020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3pPr>
      <a:lvl4pPr marL="1203030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4pPr>
      <a:lvl5pPr marL="1604040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5pPr>
      <a:lvl6pPr marL="2005051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6pPr>
      <a:lvl7pPr marL="2406061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7pPr>
      <a:lvl8pPr marL="2807071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8pPr>
      <a:lvl9pPr marL="3208081" algn="l" defTabSz="802020" rtl="0" eaLnBrk="1" latinLnBrk="0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1C75F6-B9A8-487C-8FA6-C1DA48181B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6675" y="2330450"/>
            <a:ext cx="8020050" cy="1537009"/>
          </a:xfrm>
        </p:spPr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047EAC4-8ECD-4F96-9401-240076AA46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Alaa </a:t>
            </a:r>
            <a:r>
              <a:rPr lang="en-US" dirty="0" err="1"/>
              <a:t>Sheta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119761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5" dirty="0"/>
              <a:t>Errors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365382"/>
            <a:ext cx="9540875" cy="35026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11480" marR="5080" indent="-399415">
              <a:lnSpc>
                <a:spcPct val="101200"/>
              </a:lnSpc>
              <a:spcBef>
                <a:spcPts val="9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25" dirty="0">
                <a:latin typeface="Calibri"/>
                <a:cs typeface="Calibri"/>
              </a:rPr>
              <a:t>The </a:t>
            </a:r>
            <a:r>
              <a:rPr sz="3250" spc="20" dirty="0">
                <a:latin typeface="Calibri"/>
                <a:cs typeface="Calibri"/>
              </a:rPr>
              <a:t>process </a:t>
            </a:r>
            <a:r>
              <a:rPr sz="3250" spc="10" dirty="0">
                <a:latin typeface="Calibri"/>
                <a:cs typeface="Calibri"/>
              </a:rPr>
              <a:t>we </a:t>
            </a:r>
            <a:r>
              <a:rPr sz="3250" spc="30" dirty="0">
                <a:latin typeface="Calibri"/>
                <a:cs typeface="Calibri"/>
              </a:rPr>
              <a:t>just </a:t>
            </a:r>
            <a:r>
              <a:rPr sz="3250" spc="10" dirty="0">
                <a:latin typeface="Calibri"/>
                <a:cs typeface="Calibri"/>
              </a:rPr>
              <a:t>went </a:t>
            </a:r>
            <a:r>
              <a:rPr sz="3250" spc="20" dirty="0">
                <a:latin typeface="Calibri"/>
                <a:cs typeface="Calibri"/>
              </a:rPr>
              <a:t>through was </a:t>
            </a:r>
            <a:r>
              <a:rPr sz="3250" spc="25" dirty="0">
                <a:latin typeface="Calibri"/>
                <a:cs typeface="Calibri"/>
              </a:rPr>
              <a:t>based </a:t>
            </a:r>
            <a:r>
              <a:rPr sz="3250" spc="30" dirty="0">
                <a:latin typeface="Calibri"/>
                <a:cs typeface="Calibri"/>
              </a:rPr>
              <a:t>on</a:t>
            </a:r>
            <a:r>
              <a:rPr sz="3250" spc="30" dirty="0">
                <a:solidFill>
                  <a:srgbClr val="A50020"/>
                </a:solidFill>
                <a:latin typeface="Calibri"/>
                <a:cs typeface="Calibri"/>
              </a:rPr>
              <a:t>fixing  </a:t>
            </a:r>
            <a:r>
              <a:rPr sz="3250" spc="10" dirty="0">
                <a:solidFill>
                  <a:srgbClr val="A50020"/>
                </a:solidFill>
                <a:latin typeface="Calibri"/>
                <a:cs typeface="Calibri"/>
              </a:rPr>
              <a:t>two kinds </a:t>
            </a:r>
            <a:r>
              <a:rPr sz="3250" spc="20" dirty="0">
                <a:solidFill>
                  <a:srgbClr val="A50020"/>
                </a:solidFill>
                <a:latin typeface="Calibri"/>
                <a:cs typeface="Calibri"/>
              </a:rPr>
              <a:t>of</a:t>
            </a:r>
            <a:r>
              <a:rPr sz="3250" spc="-10" dirty="0">
                <a:solidFill>
                  <a:srgbClr val="A50020"/>
                </a:solidFill>
                <a:latin typeface="Calibri"/>
                <a:cs typeface="Calibri"/>
              </a:rPr>
              <a:t> </a:t>
            </a:r>
            <a:r>
              <a:rPr sz="3250" spc="20" dirty="0">
                <a:solidFill>
                  <a:srgbClr val="A50020"/>
                </a:solidFill>
                <a:latin typeface="Calibri"/>
                <a:cs typeface="Calibri"/>
              </a:rPr>
              <a:t>errors</a:t>
            </a:r>
            <a:endParaRPr sz="3250">
              <a:latin typeface="Calibri"/>
              <a:cs typeface="Calibri"/>
            </a:endParaRPr>
          </a:p>
          <a:p>
            <a:pPr marL="810895" marR="326390" lvl="1" indent="-260350">
              <a:lnSpc>
                <a:spcPct val="101899"/>
              </a:lnSpc>
              <a:spcBef>
                <a:spcPts val="630"/>
              </a:spcBef>
              <a:buSzPct val="96363"/>
              <a:buFont typeface="Times New Roman"/>
              <a:buChar char="•"/>
              <a:tabLst>
                <a:tab pos="675640" algn="l"/>
                <a:tab pos="8338820" algn="l"/>
              </a:tabLst>
            </a:pPr>
            <a:r>
              <a:rPr sz="2750" spc="-20" dirty="0">
                <a:latin typeface="Calibri"/>
                <a:cs typeface="Calibri"/>
              </a:rPr>
              <a:t>M</a:t>
            </a:r>
            <a:r>
              <a:rPr sz="2750" spc="-5" dirty="0">
                <a:latin typeface="Calibri"/>
                <a:cs typeface="Calibri"/>
              </a:rPr>
              <a:t>a</a:t>
            </a:r>
            <a:r>
              <a:rPr sz="2750" spc="20" dirty="0">
                <a:latin typeface="Calibri"/>
                <a:cs typeface="Calibri"/>
              </a:rPr>
              <a:t>t</a:t>
            </a:r>
            <a:r>
              <a:rPr sz="2750" spc="5" dirty="0">
                <a:latin typeface="Calibri"/>
                <a:cs typeface="Calibri"/>
              </a:rPr>
              <a:t>ch</a:t>
            </a:r>
            <a:r>
              <a:rPr sz="2750" spc="20" dirty="0">
                <a:latin typeface="Calibri"/>
                <a:cs typeface="Calibri"/>
              </a:rPr>
              <a:t>i</a:t>
            </a:r>
            <a:r>
              <a:rPr sz="2750" spc="5" dirty="0">
                <a:latin typeface="Calibri"/>
                <a:cs typeface="Calibri"/>
              </a:rPr>
              <a:t>n</a:t>
            </a:r>
            <a:r>
              <a:rPr sz="2750" spc="10" dirty="0">
                <a:latin typeface="Calibri"/>
                <a:cs typeface="Calibri"/>
              </a:rPr>
              <a:t>g</a:t>
            </a:r>
            <a:r>
              <a:rPr sz="2750" dirty="0">
                <a:latin typeface="Calibri"/>
                <a:cs typeface="Calibri"/>
              </a:rPr>
              <a:t> </a:t>
            </a:r>
            <a:r>
              <a:rPr sz="2750" spc="20" dirty="0">
                <a:latin typeface="Calibri"/>
                <a:cs typeface="Calibri"/>
              </a:rPr>
              <a:t>st</a:t>
            </a:r>
            <a:r>
              <a:rPr sz="2750" spc="-20" dirty="0">
                <a:latin typeface="Calibri"/>
                <a:cs typeface="Calibri"/>
              </a:rPr>
              <a:t>r</a:t>
            </a:r>
            <a:r>
              <a:rPr sz="2750" spc="25" dirty="0">
                <a:latin typeface="Calibri"/>
                <a:cs typeface="Calibri"/>
              </a:rPr>
              <a:t>i</a:t>
            </a:r>
            <a:r>
              <a:rPr sz="2750" spc="5" dirty="0">
                <a:latin typeface="Calibri"/>
                <a:cs typeface="Calibri"/>
              </a:rPr>
              <a:t>n</a:t>
            </a:r>
            <a:r>
              <a:rPr sz="2750" spc="20" dirty="0">
                <a:latin typeface="Calibri"/>
                <a:cs typeface="Calibri"/>
              </a:rPr>
              <a:t>g</a:t>
            </a:r>
            <a:r>
              <a:rPr sz="2750" spc="10" dirty="0">
                <a:latin typeface="Calibri"/>
                <a:cs typeface="Calibri"/>
              </a:rPr>
              <a:t>s</a:t>
            </a:r>
            <a:r>
              <a:rPr sz="2750" spc="5" dirty="0">
                <a:latin typeface="Calibri"/>
                <a:cs typeface="Calibri"/>
              </a:rPr>
              <a:t> </a:t>
            </a:r>
            <a:r>
              <a:rPr sz="2750" spc="20" dirty="0">
                <a:latin typeface="Calibri"/>
                <a:cs typeface="Calibri"/>
              </a:rPr>
              <a:t>t</a:t>
            </a:r>
            <a:r>
              <a:rPr sz="2750" spc="5" dirty="0">
                <a:latin typeface="Calibri"/>
                <a:cs typeface="Calibri"/>
              </a:rPr>
              <a:t>h</a:t>
            </a:r>
            <a:r>
              <a:rPr sz="2750" spc="-5" dirty="0">
                <a:latin typeface="Calibri"/>
                <a:cs typeface="Calibri"/>
              </a:rPr>
              <a:t>a</a:t>
            </a:r>
            <a:r>
              <a:rPr sz="2750" spc="5" dirty="0">
                <a:latin typeface="Calibri"/>
                <a:cs typeface="Calibri"/>
              </a:rPr>
              <a:t>t</a:t>
            </a:r>
            <a:r>
              <a:rPr sz="2750" dirty="0">
                <a:latin typeface="Calibri"/>
                <a:cs typeface="Calibri"/>
              </a:rPr>
              <a:t> </a:t>
            </a:r>
            <a:r>
              <a:rPr sz="2750" spc="-5" dirty="0">
                <a:latin typeface="Calibri"/>
                <a:cs typeface="Calibri"/>
              </a:rPr>
              <a:t>w</a:t>
            </a:r>
            <a:r>
              <a:rPr sz="2750" spc="10" dirty="0">
                <a:latin typeface="Calibri"/>
                <a:cs typeface="Calibri"/>
              </a:rPr>
              <a:t>e</a:t>
            </a:r>
            <a:r>
              <a:rPr sz="2750" dirty="0">
                <a:latin typeface="Calibri"/>
                <a:cs typeface="Calibri"/>
              </a:rPr>
              <a:t> </a:t>
            </a:r>
            <a:r>
              <a:rPr sz="2750" spc="20" dirty="0">
                <a:latin typeface="Calibri"/>
                <a:cs typeface="Calibri"/>
              </a:rPr>
              <a:t>s</a:t>
            </a:r>
            <a:r>
              <a:rPr sz="2750" spc="5" dirty="0">
                <a:latin typeface="Calibri"/>
                <a:cs typeface="Calibri"/>
              </a:rPr>
              <a:t>hou</a:t>
            </a:r>
            <a:r>
              <a:rPr sz="2750" spc="25" dirty="0">
                <a:latin typeface="Calibri"/>
                <a:cs typeface="Calibri"/>
              </a:rPr>
              <a:t>l</a:t>
            </a:r>
            <a:r>
              <a:rPr sz="2750" spc="10" dirty="0">
                <a:latin typeface="Calibri"/>
                <a:cs typeface="Calibri"/>
              </a:rPr>
              <a:t>d</a:t>
            </a:r>
            <a:r>
              <a:rPr sz="2750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not</a:t>
            </a:r>
            <a:r>
              <a:rPr sz="2750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h</a:t>
            </a:r>
            <a:r>
              <a:rPr sz="2750" spc="-5" dirty="0">
                <a:latin typeface="Calibri"/>
                <a:cs typeface="Calibri"/>
              </a:rPr>
              <a:t>a</a:t>
            </a:r>
            <a:r>
              <a:rPr sz="2750" spc="-10" dirty="0">
                <a:latin typeface="Calibri"/>
                <a:cs typeface="Calibri"/>
              </a:rPr>
              <a:t>v</a:t>
            </a:r>
            <a:r>
              <a:rPr sz="2750" spc="10" dirty="0">
                <a:latin typeface="Calibri"/>
                <a:cs typeface="Calibri"/>
              </a:rPr>
              <a:t>e</a:t>
            </a:r>
            <a:r>
              <a:rPr sz="2750" dirty="0">
                <a:latin typeface="Calibri"/>
                <a:cs typeface="Calibri"/>
              </a:rPr>
              <a:t> </a:t>
            </a:r>
            <a:r>
              <a:rPr sz="2750" spc="-15" dirty="0">
                <a:latin typeface="Calibri"/>
                <a:cs typeface="Calibri"/>
              </a:rPr>
              <a:t>m</a:t>
            </a:r>
            <a:r>
              <a:rPr sz="2750" spc="-5" dirty="0">
                <a:latin typeface="Calibri"/>
                <a:cs typeface="Calibri"/>
              </a:rPr>
              <a:t>a</a:t>
            </a:r>
            <a:r>
              <a:rPr sz="2750" spc="20" dirty="0">
                <a:latin typeface="Calibri"/>
                <a:cs typeface="Calibri"/>
              </a:rPr>
              <a:t>t</a:t>
            </a:r>
            <a:r>
              <a:rPr sz="2750" spc="5" dirty="0">
                <a:latin typeface="Calibri"/>
                <a:cs typeface="Calibri"/>
              </a:rPr>
              <a:t>che</a:t>
            </a:r>
            <a:r>
              <a:rPr sz="2750" spc="10" dirty="0">
                <a:latin typeface="Calibri"/>
                <a:cs typeface="Calibri"/>
              </a:rPr>
              <a:t>d</a:t>
            </a:r>
            <a:r>
              <a:rPr sz="2750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(</a:t>
            </a:r>
            <a:r>
              <a:rPr sz="2750" dirty="0">
                <a:latin typeface="Calibri"/>
                <a:cs typeface="Calibri"/>
              </a:rPr>
              <a:t>	</a:t>
            </a:r>
            <a:r>
              <a:rPr sz="2750" spc="20" dirty="0">
                <a:solidFill>
                  <a:srgbClr val="A50020"/>
                </a:solidFill>
                <a:latin typeface="Calibri"/>
                <a:cs typeface="Calibri"/>
              </a:rPr>
              <a:t>t</a:t>
            </a:r>
            <a:r>
              <a:rPr sz="2750" spc="5" dirty="0">
                <a:solidFill>
                  <a:srgbClr val="A50020"/>
                </a:solidFill>
                <a:latin typeface="Calibri"/>
                <a:cs typeface="Calibri"/>
              </a:rPr>
              <a:t>h</a:t>
            </a:r>
            <a:r>
              <a:rPr sz="2750" spc="20" dirty="0">
                <a:solidFill>
                  <a:srgbClr val="A50020"/>
                </a:solidFill>
                <a:latin typeface="Calibri"/>
                <a:cs typeface="Calibri"/>
              </a:rPr>
              <a:t>e</a:t>
            </a:r>
            <a:r>
              <a:rPr sz="2750" spc="-20" dirty="0">
                <a:latin typeface="Calibri"/>
                <a:cs typeface="Calibri"/>
              </a:rPr>
              <a:t>r</a:t>
            </a:r>
            <a:r>
              <a:rPr sz="2750" spc="15" dirty="0">
                <a:latin typeface="Calibri"/>
                <a:cs typeface="Calibri"/>
              </a:rPr>
              <a:t>e</a:t>
            </a:r>
            <a:r>
              <a:rPr sz="2750" spc="5" dirty="0">
                <a:latin typeface="Calibri"/>
                <a:cs typeface="Calibri"/>
              </a:rPr>
              <a:t>,  </a:t>
            </a:r>
            <a:r>
              <a:rPr sz="2750" spc="10" dirty="0">
                <a:solidFill>
                  <a:srgbClr val="A50020"/>
                </a:solidFill>
                <a:latin typeface="Calibri"/>
                <a:cs typeface="Calibri"/>
              </a:rPr>
              <a:t>the</a:t>
            </a:r>
            <a:r>
              <a:rPr sz="2750" spc="10" dirty="0">
                <a:latin typeface="Calibri"/>
                <a:cs typeface="Calibri"/>
              </a:rPr>
              <a:t>n,</a:t>
            </a:r>
            <a:r>
              <a:rPr sz="2750" spc="-5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o</a:t>
            </a:r>
            <a:r>
              <a:rPr sz="2750" spc="5" dirty="0">
                <a:solidFill>
                  <a:srgbClr val="A50020"/>
                </a:solidFill>
                <a:latin typeface="Calibri"/>
                <a:cs typeface="Calibri"/>
              </a:rPr>
              <a:t>the</a:t>
            </a:r>
            <a:r>
              <a:rPr sz="2750" spc="5" dirty="0">
                <a:latin typeface="Calibri"/>
                <a:cs typeface="Calibri"/>
              </a:rPr>
              <a:t>r)</a:t>
            </a:r>
            <a:endParaRPr sz="2750">
              <a:latin typeface="Calibri"/>
              <a:cs typeface="Calibri"/>
            </a:endParaRPr>
          </a:p>
          <a:p>
            <a:pPr marL="1209675" lvl="2" indent="-260350">
              <a:lnSpc>
                <a:spcPct val="100000"/>
              </a:lnSpc>
              <a:spcBef>
                <a:spcPts val="795"/>
              </a:spcBef>
              <a:buClr>
                <a:srgbClr val="CC0000"/>
              </a:buClr>
              <a:buFont typeface="Times New Roman"/>
              <a:buChar char="•"/>
              <a:tabLst>
                <a:tab pos="1209675" algn="l"/>
                <a:tab pos="1210310" algn="l"/>
              </a:tabLst>
            </a:pPr>
            <a:r>
              <a:rPr sz="2750" spc="5" dirty="0">
                <a:solidFill>
                  <a:srgbClr val="A50020"/>
                </a:solidFill>
                <a:latin typeface="Calibri"/>
                <a:cs typeface="Calibri"/>
              </a:rPr>
              <a:t>False </a:t>
            </a:r>
            <a:r>
              <a:rPr sz="2750" spc="10" dirty="0">
                <a:solidFill>
                  <a:srgbClr val="A50020"/>
                </a:solidFill>
                <a:latin typeface="Calibri"/>
                <a:cs typeface="Calibri"/>
              </a:rPr>
              <a:t>positives </a:t>
            </a:r>
            <a:r>
              <a:rPr sz="2750" spc="20" dirty="0">
                <a:solidFill>
                  <a:srgbClr val="A50020"/>
                </a:solidFill>
                <a:latin typeface="Calibri"/>
                <a:cs typeface="Calibri"/>
              </a:rPr>
              <a:t>(Type</a:t>
            </a:r>
            <a:r>
              <a:rPr sz="2750" spc="-15" dirty="0">
                <a:solidFill>
                  <a:srgbClr val="A50020"/>
                </a:solidFill>
                <a:latin typeface="Calibri"/>
                <a:cs typeface="Calibri"/>
              </a:rPr>
              <a:t> </a:t>
            </a:r>
            <a:r>
              <a:rPr sz="2750" spc="20" dirty="0">
                <a:solidFill>
                  <a:srgbClr val="A50020"/>
                </a:solidFill>
                <a:latin typeface="Calibri"/>
                <a:cs typeface="Calibri"/>
              </a:rPr>
              <a:t>I)</a:t>
            </a:r>
            <a:endParaRPr sz="27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20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20" dirty="0">
                <a:latin typeface="Calibri"/>
                <a:cs typeface="Calibri"/>
              </a:rPr>
              <a:t>Not </a:t>
            </a:r>
            <a:r>
              <a:rPr sz="2750" spc="5" dirty="0">
                <a:latin typeface="Calibri"/>
                <a:cs typeface="Calibri"/>
              </a:rPr>
              <a:t>matching </a:t>
            </a:r>
            <a:r>
              <a:rPr sz="2750" spc="15" dirty="0">
                <a:latin typeface="Calibri"/>
                <a:cs typeface="Calibri"/>
              </a:rPr>
              <a:t>things </a:t>
            </a:r>
            <a:r>
              <a:rPr sz="2750" spc="10" dirty="0">
                <a:latin typeface="Calibri"/>
                <a:cs typeface="Calibri"/>
              </a:rPr>
              <a:t>that </a:t>
            </a:r>
            <a:r>
              <a:rPr sz="2750" spc="5" dirty="0">
                <a:latin typeface="Calibri"/>
                <a:cs typeface="Calibri"/>
              </a:rPr>
              <a:t>we </a:t>
            </a:r>
            <a:r>
              <a:rPr sz="2750" spc="10" dirty="0">
                <a:latin typeface="Calibri"/>
                <a:cs typeface="Calibri"/>
              </a:rPr>
              <a:t>should </a:t>
            </a:r>
            <a:r>
              <a:rPr sz="2750" dirty="0">
                <a:latin typeface="Calibri"/>
                <a:cs typeface="Calibri"/>
              </a:rPr>
              <a:t>have </a:t>
            </a:r>
            <a:r>
              <a:rPr sz="2750" spc="5" dirty="0">
                <a:latin typeface="Calibri"/>
                <a:cs typeface="Calibri"/>
              </a:rPr>
              <a:t>matched</a:t>
            </a:r>
            <a:r>
              <a:rPr sz="2750" spc="-50" dirty="0">
                <a:latin typeface="Calibri"/>
                <a:cs typeface="Calibri"/>
              </a:rPr>
              <a:t> </a:t>
            </a:r>
            <a:r>
              <a:rPr sz="2750" spc="25" dirty="0">
                <a:latin typeface="Calibri"/>
                <a:cs typeface="Calibri"/>
              </a:rPr>
              <a:t>(The)</a:t>
            </a:r>
            <a:endParaRPr sz="2750">
              <a:latin typeface="Calibri"/>
              <a:cs typeface="Calibri"/>
            </a:endParaRPr>
          </a:p>
          <a:p>
            <a:pPr marL="1209675" lvl="2" indent="-260350">
              <a:lnSpc>
                <a:spcPct val="100000"/>
              </a:lnSpc>
              <a:spcBef>
                <a:spcPts val="720"/>
              </a:spcBef>
              <a:buClr>
                <a:srgbClr val="CC0000"/>
              </a:buClr>
              <a:buFont typeface="Times New Roman"/>
              <a:buChar char="•"/>
              <a:tabLst>
                <a:tab pos="1209675" algn="l"/>
                <a:tab pos="1210310" algn="l"/>
              </a:tabLst>
            </a:pPr>
            <a:r>
              <a:rPr sz="2750" spc="5" dirty="0">
                <a:solidFill>
                  <a:srgbClr val="A50020"/>
                </a:solidFill>
                <a:latin typeface="Calibri"/>
                <a:cs typeface="Calibri"/>
              </a:rPr>
              <a:t>False </a:t>
            </a:r>
            <a:r>
              <a:rPr sz="2750" spc="10" dirty="0">
                <a:solidFill>
                  <a:srgbClr val="A50020"/>
                </a:solidFill>
                <a:latin typeface="Calibri"/>
                <a:cs typeface="Calibri"/>
              </a:rPr>
              <a:t>negatives </a:t>
            </a:r>
            <a:r>
              <a:rPr sz="2750" spc="20" dirty="0">
                <a:solidFill>
                  <a:srgbClr val="A50020"/>
                </a:solidFill>
                <a:latin typeface="Calibri"/>
                <a:cs typeface="Calibri"/>
              </a:rPr>
              <a:t>(Type</a:t>
            </a:r>
            <a:r>
              <a:rPr sz="2750" spc="-15" dirty="0">
                <a:solidFill>
                  <a:srgbClr val="A50020"/>
                </a:solidFill>
                <a:latin typeface="Calibri"/>
                <a:cs typeface="Calibri"/>
              </a:rPr>
              <a:t> </a:t>
            </a:r>
            <a:r>
              <a:rPr sz="2750" spc="25" dirty="0">
                <a:solidFill>
                  <a:srgbClr val="A50020"/>
                </a:solidFill>
                <a:latin typeface="Calibri"/>
                <a:cs typeface="Calibri"/>
              </a:rPr>
              <a:t>II)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229298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Errors</a:t>
            </a:r>
            <a:r>
              <a:rPr spc="-85" dirty="0"/>
              <a:t> </a:t>
            </a:r>
            <a:r>
              <a:rPr spc="-5" dirty="0"/>
              <a:t>cont.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365382"/>
            <a:ext cx="9401175" cy="31502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411480" marR="779780" indent="-399415">
              <a:lnSpc>
                <a:spcPct val="101200"/>
              </a:lnSpc>
              <a:spcBef>
                <a:spcPts val="9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dirty="0">
                <a:latin typeface="Calibri"/>
                <a:cs typeface="Calibri"/>
              </a:rPr>
              <a:t>In </a:t>
            </a:r>
            <a:r>
              <a:rPr sz="3250" spc="15" dirty="0">
                <a:latin typeface="Calibri"/>
                <a:cs typeface="Calibri"/>
              </a:rPr>
              <a:t>NLP </a:t>
            </a:r>
            <a:r>
              <a:rPr sz="3250" spc="10" dirty="0">
                <a:latin typeface="Calibri"/>
                <a:cs typeface="Calibri"/>
              </a:rPr>
              <a:t>we </a:t>
            </a:r>
            <a:r>
              <a:rPr sz="3250" spc="30" dirty="0">
                <a:latin typeface="Calibri"/>
                <a:cs typeface="Calibri"/>
              </a:rPr>
              <a:t>are </a:t>
            </a:r>
            <a:r>
              <a:rPr sz="3250" spc="15" dirty="0">
                <a:latin typeface="Calibri"/>
                <a:cs typeface="Calibri"/>
              </a:rPr>
              <a:t>always dealing </a:t>
            </a:r>
            <a:r>
              <a:rPr sz="3250" spc="5" dirty="0">
                <a:latin typeface="Calibri"/>
                <a:cs typeface="Calibri"/>
              </a:rPr>
              <a:t>with </a:t>
            </a:r>
            <a:r>
              <a:rPr sz="3250" spc="15" dirty="0">
                <a:latin typeface="Calibri"/>
                <a:cs typeface="Calibri"/>
              </a:rPr>
              <a:t>these </a:t>
            </a:r>
            <a:r>
              <a:rPr sz="3250" spc="10" dirty="0">
                <a:latin typeface="Calibri"/>
                <a:cs typeface="Calibri"/>
              </a:rPr>
              <a:t>kinds</a:t>
            </a:r>
            <a:r>
              <a:rPr sz="3250" spc="-80" dirty="0">
                <a:latin typeface="Calibri"/>
                <a:cs typeface="Calibri"/>
              </a:rPr>
              <a:t> </a:t>
            </a:r>
            <a:r>
              <a:rPr sz="3250" spc="20" dirty="0">
                <a:latin typeface="Calibri"/>
                <a:cs typeface="Calibri"/>
              </a:rPr>
              <a:t>of  errors.</a:t>
            </a:r>
            <a:endParaRPr sz="3250">
              <a:latin typeface="Calibri"/>
              <a:cs typeface="Calibri"/>
            </a:endParaRPr>
          </a:p>
          <a:p>
            <a:pPr marL="411480" marR="899794" indent="-399415">
              <a:lnSpc>
                <a:spcPct val="101200"/>
              </a:lnSpc>
              <a:spcBef>
                <a:spcPts val="73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10" dirty="0">
                <a:latin typeface="Calibri"/>
                <a:cs typeface="Calibri"/>
              </a:rPr>
              <a:t>Reducing </a:t>
            </a:r>
            <a:r>
              <a:rPr sz="3250" spc="20" dirty="0">
                <a:latin typeface="Calibri"/>
                <a:cs typeface="Calibri"/>
              </a:rPr>
              <a:t>the error </a:t>
            </a:r>
            <a:r>
              <a:rPr sz="3250" spc="25" dirty="0">
                <a:latin typeface="Calibri"/>
                <a:cs typeface="Calibri"/>
              </a:rPr>
              <a:t>rate for </a:t>
            </a:r>
            <a:r>
              <a:rPr sz="3250" spc="35" dirty="0">
                <a:latin typeface="Calibri"/>
                <a:cs typeface="Calibri"/>
              </a:rPr>
              <a:t>an </a:t>
            </a:r>
            <a:r>
              <a:rPr sz="3250" spc="15" dirty="0">
                <a:latin typeface="Calibri"/>
                <a:cs typeface="Calibri"/>
              </a:rPr>
              <a:t>application</a:t>
            </a:r>
            <a:r>
              <a:rPr sz="3250" spc="-110" dirty="0">
                <a:latin typeface="Calibri"/>
                <a:cs typeface="Calibri"/>
              </a:rPr>
              <a:t> </a:t>
            </a:r>
            <a:r>
              <a:rPr sz="3250" spc="15" dirty="0">
                <a:latin typeface="Calibri"/>
                <a:cs typeface="Calibri"/>
              </a:rPr>
              <a:t>often  </a:t>
            </a:r>
            <a:r>
              <a:rPr sz="3250" dirty="0">
                <a:latin typeface="Calibri"/>
                <a:cs typeface="Calibri"/>
              </a:rPr>
              <a:t>involves </a:t>
            </a:r>
            <a:r>
              <a:rPr sz="3250" spc="10" dirty="0">
                <a:latin typeface="Calibri"/>
                <a:cs typeface="Calibri"/>
              </a:rPr>
              <a:t>two </a:t>
            </a:r>
            <a:r>
              <a:rPr sz="3250" spc="20" dirty="0">
                <a:latin typeface="Calibri"/>
                <a:cs typeface="Calibri"/>
              </a:rPr>
              <a:t>antagonistic</a:t>
            </a:r>
            <a:r>
              <a:rPr sz="3250" spc="-5" dirty="0">
                <a:latin typeface="Calibri"/>
                <a:cs typeface="Calibri"/>
              </a:rPr>
              <a:t> </a:t>
            </a:r>
            <a:r>
              <a:rPr sz="3250" spc="20" dirty="0">
                <a:latin typeface="Calibri"/>
                <a:cs typeface="Calibri"/>
              </a:rPr>
              <a:t>efforts:</a:t>
            </a:r>
            <a:endParaRPr sz="3250">
              <a:latin typeface="Calibri"/>
              <a:cs typeface="Calibri"/>
            </a:endParaRPr>
          </a:p>
          <a:p>
            <a:pPr marL="810895" lvl="1" indent="-260985">
              <a:lnSpc>
                <a:spcPct val="100000"/>
              </a:lnSpc>
              <a:spcBef>
                <a:spcPts val="695"/>
              </a:spcBef>
              <a:buClr>
                <a:srgbClr val="000000"/>
              </a:buClr>
              <a:buFont typeface="Times New Roman"/>
              <a:buChar char="•"/>
              <a:tabLst>
                <a:tab pos="810895" algn="l"/>
                <a:tab pos="811530" algn="l"/>
              </a:tabLst>
            </a:pPr>
            <a:r>
              <a:rPr sz="2750" spc="10" dirty="0">
                <a:solidFill>
                  <a:srgbClr val="008000"/>
                </a:solidFill>
                <a:latin typeface="Calibri"/>
                <a:cs typeface="Calibri"/>
              </a:rPr>
              <a:t>Increasing </a:t>
            </a:r>
            <a:r>
              <a:rPr sz="2750" dirty="0">
                <a:solidFill>
                  <a:srgbClr val="008000"/>
                </a:solidFill>
                <a:latin typeface="Calibri"/>
                <a:cs typeface="Calibri"/>
              </a:rPr>
              <a:t>accuracy </a:t>
            </a:r>
            <a:r>
              <a:rPr sz="2750" spc="5" dirty="0">
                <a:solidFill>
                  <a:srgbClr val="008000"/>
                </a:solidFill>
                <a:latin typeface="Calibri"/>
                <a:cs typeface="Calibri"/>
              </a:rPr>
              <a:t>or </a:t>
            </a:r>
            <a:r>
              <a:rPr sz="2750" spc="10" dirty="0">
                <a:solidFill>
                  <a:srgbClr val="008000"/>
                </a:solidFill>
                <a:latin typeface="Calibri"/>
                <a:cs typeface="Calibri"/>
              </a:rPr>
              <a:t>precision </a:t>
            </a:r>
            <a:r>
              <a:rPr sz="2750" spc="10" dirty="0">
                <a:latin typeface="Calibri"/>
                <a:cs typeface="Calibri"/>
              </a:rPr>
              <a:t>(minimizing </a:t>
            </a:r>
            <a:r>
              <a:rPr sz="2750" spc="15" dirty="0">
                <a:latin typeface="Calibri"/>
                <a:cs typeface="Calibri"/>
              </a:rPr>
              <a:t>false</a:t>
            </a:r>
            <a:r>
              <a:rPr sz="2750" spc="-27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positives)</a:t>
            </a:r>
            <a:endParaRPr sz="2750">
              <a:latin typeface="Calibri"/>
              <a:cs typeface="Calibri"/>
            </a:endParaRPr>
          </a:p>
          <a:p>
            <a:pPr marL="810895" lvl="1" indent="-260985">
              <a:lnSpc>
                <a:spcPct val="100000"/>
              </a:lnSpc>
              <a:spcBef>
                <a:spcPts val="795"/>
              </a:spcBef>
              <a:buClr>
                <a:srgbClr val="000000"/>
              </a:buClr>
              <a:buFont typeface="Times New Roman"/>
              <a:buChar char="•"/>
              <a:tabLst>
                <a:tab pos="810895" algn="l"/>
                <a:tab pos="811530" algn="l"/>
              </a:tabLst>
            </a:pPr>
            <a:r>
              <a:rPr sz="2750" spc="10" dirty="0">
                <a:solidFill>
                  <a:srgbClr val="008000"/>
                </a:solidFill>
                <a:latin typeface="Calibri"/>
                <a:cs typeface="Calibri"/>
              </a:rPr>
              <a:t>Increasing </a:t>
            </a:r>
            <a:r>
              <a:rPr sz="2750" dirty="0">
                <a:solidFill>
                  <a:srgbClr val="008000"/>
                </a:solidFill>
                <a:latin typeface="Calibri"/>
                <a:cs typeface="Calibri"/>
              </a:rPr>
              <a:t>coverage </a:t>
            </a:r>
            <a:r>
              <a:rPr sz="2750" spc="5" dirty="0">
                <a:solidFill>
                  <a:srgbClr val="008000"/>
                </a:solidFill>
                <a:latin typeface="Calibri"/>
                <a:cs typeface="Calibri"/>
              </a:rPr>
              <a:t>or </a:t>
            </a:r>
            <a:r>
              <a:rPr sz="2750" dirty="0">
                <a:solidFill>
                  <a:srgbClr val="008000"/>
                </a:solidFill>
                <a:latin typeface="Calibri"/>
                <a:cs typeface="Calibri"/>
              </a:rPr>
              <a:t>recall </a:t>
            </a:r>
            <a:r>
              <a:rPr sz="2750" spc="10" dirty="0">
                <a:latin typeface="Calibri"/>
                <a:cs typeface="Calibri"/>
              </a:rPr>
              <a:t>(minimizing </a:t>
            </a:r>
            <a:r>
              <a:rPr sz="2750" spc="15" dirty="0">
                <a:latin typeface="Calibri"/>
                <a:cs typeface="Calibri"/>
              </a:rPr>
              <a:t>false</a:t>
            </a:r>
            <a:r>
              <a:rPr sz="2750" spc="-300" dirty="0">
                <a:latin typeface="Calibri"/>
                <a:cs typeface="Calibri"/>
              </a:rPr>
              <a:t> </a:t>
            </a:r>
            <a:r>
              <a:rPr sz="2750" spc="15" dirty="0">
                <a:latin typeface="Calibri"/>
                <a:cs typeface="Calibri"/>
              </a:rPr>
              <a:t>negatives).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188150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S</a:t>
            </a:r>
            <a:r>
              <a:rPr spc="-25" dirty="0"/>
              <a:t>umm</a:t>
            </a:r>
            <a:r>
              <a:rPr spc="-5" dirty="0"/>
              <a:t>ar</a:t>
            </a:r>
            <a:r>
              <a:rPr spc="10" dirty="0"/>
              <a:t>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82072"/>
            <a:ext cx="9425305" cy="2693035"/>
          </a:xfrm>
          <a:prstGeom prst="rect">
            <a:avLst/>
          </a:prstGeom>
        </p:spPr>
        <p:txBody>
          <a:bodyPr vert="horz" wrap="square" lIns="0" tIns="10858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5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5" dirty="0">
                <a:latin typeface="Calibri"/>
                <a:cs typeface="Calibri"/>
              </a:rPr>
              <a:t>Regular </a:t>
            </a:r>
            <a:r>
              <a:rPr sz="2750" spc="5" dirty="0">
                <a:latin typeface="Calibri"/>
                <a:cs typeface="Calibri"/>
              </a:rPr>
              <a:t>expressions </a:t>
            </a:r>
            <a:r>
              <a:rPr sz="2750" spc="10" dirty="0">
                <a:latin typeface="Calibri"/>
                <a:cs typeface="Calibri"/>
              </a:rPr>
              <a:t>play a surprisingly </a:t>
            </a:r>
            <a:r>
              <a:rPr sz="2750" spc="5" dirty="0">
                <a:latin typeface="Calibri"/>
                <a:cs typeface="Calibri"/>
              </a:rPr>
              <a:t>large</a:t>
            </a:r>
            <a:r>
              <a:rPr sz="2750" spc="-45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role</a:t>
            </a:r>
            <a:endParaRPr sz="2750">
              <a:latin typeface="Calibri"/>
              <a:cs typeface="Calibri"/>
            </a:endParaRPr>
          </a:p>
          <a:p>
            <a:pPr marL="810895" marR="5080" lvl="1" indent="-260350">
              <a:lnSpc>
                <a:spcPct val="100600"/>
              </a:lnSpc>
              <a:spcBef>
                <a:spcPts val="64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15" dirty="0">
                <a:latin typeface="Calibri"/>
                <a:cs typeface="Calibri"/>
              </a:rPr>
              <a:t>Sophisticated </a:t>
            </a:r>
            <a:r>
              <a:rPr sz="2300" spc="25" dirty="0">
                <a:latin typeface="Calibri"/>
                <a:cs typeface="Calibri"/>
              </a:rPr>
              <a:t>sequences </a:t>
            </a:r>
            <a:r>
              <a:rPr sz="2300" spc="15" dirty="0">
                <a:latin typeface="Calibri"/>
                <a:cs typeface="Calibri"/>
              </a:rPr>
              <a:t>of </a:t>
            </a:r>
            <a:r>
              <a:rPr sz="2300" spc="5" dirty="0">
                <a:latin typeface="Calibri"/>
                <a:cs typeface="Calibri"/>
              </a:rPr>
              <a:t>regular </a:t>
            </a:r>
            <a:r>
              <a:rPr sz="2300" spc="20" dirty="0">
                <a:latin typeface="Calibri"/>
                <a:cs typeface="Calibri"/>
              </a:rPr>
              <a:t>expressions </a:t>
            </a:r>
            <a:r>
              <a:rPr sz="2300" dirty="0">
                <a:latin typeface="Calibri"/>
                <a:cs typeface="Calibri"/>
              </a:rPr>
              <a:t>are </a:t>
            </a:r>
            <a:r>
              <a:rPr sz="2300" spc="25" dirty="0">
                <a:latin typeface="Calibri"/>
                <a:cs typeface="Calibri"/>
              </a:rPr>
              <a:t>often the </a:t>
            </a:r>
            <a:r>
              <a:rPr sz="2300" spc="10" dirty="0">
                <a:latin typeface="Calibri"/>
                <a:cs typeface="Calibri"/>
              </a:rPr>
              <a:t>first </a:t>
            </a:r>
            <a:r>
              <a:rPr sz="2300" spc="25" dirty="0">
                <a:latin typeface="Calibri"/>
                <a:cs typeface="Calibri"/>
              </a:rPr>
              <a:t>model  </a:t>
            </a:r>
            <a:r>
              <a:rPr sz="2300" spc="20" dirty="0">
                <a:latin typeface="Calibri"/>
                <a:cs typeface="Calibri"/>
              </a:rPr>
              <a:t>for </a:t>
            </a:r>
            <a:r>
              <a:rPr sz="2300" spc="10" dirty="0">
                <a:latin typeface="Calibri"/>
                <a:cs typeface="Calibri"/>
              </a:rPr>
              <a:t>any </a:t>
            </a:r>
            <a:r>
              <a:rPr sz="2300" spc="20" dirty="0">
                <a:latin typeface="Calibri"/>
                <a:cs typeface="Calibri"/>
              </a:rPr>
              <a:t>text processing</a:t>
            </a:r>
            <a:r>
              <a:rPr sz="2300" spc="-35" dirty="0">
                <a:latin typeface="Calibri"/>
                <a:cs typeface="Calibri"/>
              </a:rPr>
              <a:t> </a:t>
            </a:r>
            <a:r>
              <a:rPr sz="2300" spc="20" dirty="0">
                <a:latin typeface="Calibri"/>
                <a:cs typeface="Calibri"/>
              </a:rPr>
              <a:t>text</a:t>
            </a:r>
            <a:endParaRPr sz="230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66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-5" dirty="0">
                <a:latin typeface="Calibri"/>
                <a:cs typeface="Calibri"/>
              </a:rPr>
              <a:t>For </a:t>
            </a:r>
            <a:r>
              <a:rPr sz="2750" dirty="0">
                <a:latin typeface="Calibri"/>
                <a:cs typeface="Calibri"/>
              </a:rPr>
              <a:t>many hard </a:t>
            </a:r>
            <a:r>
              <a:rPr sz="2750" spc="5" dirty="0">
                <a:latin typeface="Calibri"/>
                <a:cs typeface="Calibri"/>
              </a:rPr>
              <a:t>tasks, we </a:t>
            </a:r>
            <a:r>
              <a:rPr sz="2750" spc="10" dirty="0">
                <a:latin typeface="Calibri"/>
                <a:cs typeface="Calibri"/>
              </a:rPr>
              <a:t>use </a:t>
            </a:r>
            <a:r>
              <a:rPr sz="2750" spc="5" dirty="0">
                <a:latin typeface="Calibri"/>
                <a:cs typeface="Calibri"/>
              </a:rPr>
              <a:t>machine </a:t>
            </a:r>
            <a:r>
              <a:rPr sz="2750" spc="10" dirty="0">
                <a:latin typeface="Calibri"/>
                <a:cs typeface="Calibri"/>
              </a:rPr>
              <a:t>learning</a:t>
            </a:r>
            <a:r>
              <a:rPr sz="2750" spc="-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classifiers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6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5" dirty="0">
                <a:latin typeface="Calibri"/>
                <a:cs typeface="Calibri"/>
              </a:rPr>
              <a:t>But regular </a:t>
            </a:r>
            <a:r>
              <a:rPr sz="2300" spc="20" dirty="0">
                <a:latin typeface="Calibri"/>
                <a:cs typeface="Calibri"/>
              </a:rPr>
              <a:t>expressions </a:t>
            </a:r>
            <a:r>
              <a:rPr sz="2300" dirty="0">
                <a:latin typeface="Calibri"/>
                <a:cs typeface="Calibri"/>
              </a:rPr>
              <a:t>are </a:t>
            </a:r>
            <a:r>
              <a:rPr sz="2300" spc="30" dirty="0">
                <a:latin typeface="Calibri"/>
                <a:cs typeface="Calibri"/>
              </a:rPr>
              <a:t>used </a:t>
            </a:r>
            <a:r>
              <a:rPr sz="2300" dirty="0">
                <a:latin typeface="Calibri"/>
                <a:cs typeface="Calibri"/>
              </a:rPr>
              <a:t>as </a:t>
            </a:r>
            <a:r>
              <a:rPr sz="2300" spc="15" dirty="0">
                <a:latin typeface="Calibri"/>
                <a:cs typeface="Calibri"/>
              </a:rPr>
              <a:t>features </a:t>
            </a:r>
            <a:r>
              <a:rPr sz="2300" spc="-5" dirty="0">
                <a:latin typeface="Calibri"/>
                <a:cs typeface="Calibri"/>
              </a:rPr>
              <a:t>in </a:t>
            </a:r>
            <a:r>
              <a:rPr sz="2300" spc="25" dirty="0">
                <a:latin typeface="Calibri"/>
                <a:cs typeface="Calibri"/>
              </a:rPr>
              <a:t>the</a:t>
            </a:r>
            <a:r>
              <a:rPr sz="2300" spc="-20" dirty="0">
                <a:latin typeface="Calibri"/>
                <a:cs typeface="Calibri"/>
              </a:rPr>
              <a:t> </a:t>
            </a:r>
            <a:r>
              <a:rPr sz="2300" spc="10" dirty="0">
                <a:latin typeface="Calibri"/>
                <a:cs typeface="Calibri"/>
              </a:rPr>
              <a:t>classifiers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5" dirty="0">
                <a:latin typeface="Calibri"/>
                <a:cs typeface="Calibri"/>
              </a:rPr>
              <a:t>Can </a:t>
            </a:r>
            <a:r>
              <a:rPr sz="2300" spc="20" dirty="0">
                <a:latin typeface="Calibri"/>
                <a:cs typeface="Calibri"/>
              </a:rPr>
              <a:t>be </a:t>
            </a:r>
            <a:r>
              <a:rPr sz="2300" dirty="0">
                <a:latin typeface="Calibri"/>
                <a:cs typeface="Calibri"/>
              </a:rPr>
              <a:t>very </a:t>
            </a:r>
            <a:r>
              <a:rPr sz="2300" spc="25" dirty="0">
                <a:latin typeface="Calibri"/>
                <a:cs typeface="Calibri"/>
              </a:rPr>
              <a:t>useful </a:t>
            </a:r>
            <a:r>
              <a:rPr sz="2300" spc="-5" dirty="0">
                <a:latin typeface="Calibri"/>
                <a:cs typeface="Calibri"/>
              </a:rPr>
              <a:t>in </a:t>
            </a:r>
            <a:r>
              <a:rPr sz="2300" spc="15" dirty="0">
                <a:latin typeface="Calibri"/>
                <a:cs typeface="Calibri"/>
              </a:rPr>
              <a:t>capturing</a:t>
            </a:r>
            <a:r>
              <a:rPr sz="2300" spc="-15" dirty="0">
                <a:latin typeface="Calibri"/>
                <a:cs typeface="Calibri"/>
              </a:rPr>
              <a:t> </a:t>
            </a:r>
            <a:r>
              <a:rPr sz="2300" spc="5" dirty="0">
                <a:latin typeface="Calibri"/>
                <a:cs typeface="Calibri"/>
              </a:rPr>
              <a:t>generalizations</a:t>
            </a:r>
            <a:endParaRPr sz="23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0680" y="6304861"/>
            <a:ext cx="231140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spc="-15" dirty="0">
                <a:latin typeface="Calibri"/>
                <a:cs typeface="Calibri"/>
              </a:rPr>
              <a:t>1</a:t>
            </a:r>
            <a:r>
              <a:rPr sz="1600" dirty="0">
                <a:latin typeface="Calibri"/>
                <a:cs typeface="Calibri"/>
              </a:rPr>
              <a:t>1</a:t>
            </a:r>
            <a:endParaRPr sz="1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571631" y="4138333"/>
            <a:ext cx="4097654" cy="6718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4200" spc="30" dirty="0">
                <a:solidFill>
                  <a:srgbClr val="A4001C"/>
                </a:solidFill>
                <a:latin typeface="Calibri"/>
                <a:cs typeface="Calibri"/>
              </a:rPr>
              <a:t>Word</a:t>
            </a:r>
            <a:r>
              <a:rPr sz="4200" spc="-70" dirty="0">
                <a:solidFill>
                  <a:srgbClr val="A4001C"/>
                </a:solidFill>
                <a:latin typeface="Calibri"/>
                <a:cs typeface="Calibri"/>
              </a:rPr>
              <a:t> </a:t>
            </a:r>
            <a:r>
              <a:rPr sz="4200" spc="5" dirty="0">
                <a:solidFill>
                  <a:srgbClr val="A4001C"/>
                </a:solidFill>
                <a:latin typeface="Calibri"/>
                <a:cs typeface="Calibri"/>
              </a:rPr>
              <a:t>tokenization</a:t>
            </a:r>
            <a:endParaRPr sz="4200">
              <a:latin typeface="Calibri"/>
              <a:cs typeface="Calibri"/>
            </a:endParaRP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D1AEBA2B-D344-40C6-8795-376A42185833}"/>
              </a:ext>
            </a:extLst>
          </p:cNvPr>
          <p:cNvSpPr txBox="1"/>
          <p:nvPr/>
        </p:nvSpPr>
        <p:spPr>
          <a:xfrm>
            <a:off x="4813300" y="1358049"/>
            <a:ext cx="4126541" cy="1457194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 marR="5080" indent="73660">
              <a:lnSpc>
                <a:spcPts val="5550"/>
              </a:lnSpc>
              <a:spcBef>
                <a:spcPts val="335"/>
              </a:spcBef>
            </a:pPr>
            <a:r>
              <a:rPr lang="en-US" sz="4650" spc="25" dirty="0">
                <a:latin typeface="Calibri"/>
                <a:cs typeface="Calibri"/>
              </a:rPr>
              <a:t>Data</a:t>
            </a:r>
            <a:r>
              <a:rPr lang="en-US" sz="4650" b="1" spc="25" dirty="0">
                <a:latin typeface="Calibri"/>
                <a:cs typeface="Calibri"/>
              </a:rPr>
              <a:t> </a:t>
            </a:r>
            <a:r>
              <a:rPr lang="en-US" sz="4650" spc="25" dirty="0">
                <a:latin typeface="Calibri"/>
                <a:cs typeface="Calibri"/>
              </a:rPr>
              <a:t>Preparation</a:t>
            </a:r>
            <a:endParaRPr sz="465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54690" y="1128688"/>
            <a:ext cx="377888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Text</a:t>
            </a:r>
            <a:r>
              <a:rPr spc="-20" dirty="0"/>
              <a:t> </a:t>
            </a:r>
            <a:r>
              <a:rPr spc="5" dirty="0"/>
              <a:t>Normalization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163574" y="1864129"/>
            <a:ext cx="8726805" cy="2754630"/>
          </a:xfrm>
          <a:prstGeom prst="rect">
            <a:avLst/>
          </a:prstGeom>
        </p:spPr>
        <p:txBody>
          <a:bodyPr vert="horz" wrap="square" lIns="0" tIns="77470" rIns="0" bIns="0" rtlCol="0">
            <a:spAutoFit/>
          </a:bodyPr>
          <a:lstStyle/>
          <a:p>
            <a:pPr marL="411480" marR="2272665" indent="-399415">
              <a:lnSpc>
                <a:spcPts val="4020"/>
              </a:lnSpc>
              <a:spcBef>
                <a:spcPts val="61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700" spc="5" dirty="0">
                <a:latin typeface="Calibri"/>
                <a:cs typeface="Calibri"/>
              </a:rPr>
              <a:t>Every </a:t>
            </a:r>
            <a:r>
              <a:rPr sz="3700" dirty="0">
                <a:latin typeface="Calibri"/>
                <a:cs typeface="Calibri"/>
              </a:rPr>
              <a:t>NLP </a:t>
            </a:r>
            <a:r>
              <a:rPr sz="3700" spc="-5" dirty="0">
                <a:latin typeface="Calibri"/>
                <a:cs typeface="Calibri"/>
              </a:rPr>
              <a:t>task </a:t>
            </a:r>
            <a:r>
              <a:rPr sz="3700" dirty="0">
                <a:latin typeface="Calibri"/>
                <a:cs typeface="Calibri"/>
              </a:rPr>
              <a:t>needs </a:t>
            </a:r>
            <a:r>
              <a:rPr sz="3700" spc="5" dirty="0">
                <a:latin typeface="Calibri"/>
                <a:cs typeface="Calibri"/>
              </a:rPr>
              <a:t>to </a:t>
            </a:r>
            <a:r>
              <a:rPr sz="3700" spc="15" dirty="0">
                <a:latin typeface="Calibri"/>
                <a:cs typeface="Calibri"/>
              </a:rPr>
              <a:t>do </a:t>
            </a:r>
            <a:r>
              <a:rPr sz="3700" spc="-5" dirty="0">
                <a:latin typeface="Calibri"/>
                <a:cs typeface="Calibri"/>
              </a:rPr>
              <a:t>text  </a:t>
            </a:r>
            <a:r>
              <a:rPr sz="3700" spc="10" dirty="0">
                <a:latin typeface="Calibri"/>
                <a:cs typeface="Calibri"/>
              </a:rPr>
              <a:t>normalization:</a:t>
            </a:r>
            <a:endParaRPr sz="3700">
              <a:latin typeface="Calibri"/>
              <a:cs typeface="Calibri"/>
            </a:endParaRPr>
          </a:p>
          <a:p>
            <a:pPr marL="1078865" lvl="1" indent="-528955">
              <a:lnSpc>
                <a:spcPct val="100000"/>
              </a:lnSpc>
              <a:spcBef>
                <a:spcPts val="405"/>
              </a:spcBef>
              <a:buAutoNum type="arabicPeriod"/>
              <a:tabLst>
                <a:tab pos="1078865" algn="l"/>
                <a:tab pos="1079500" algn="l"/>
              </a:tabLst>
            </a:pPr>
            <a:r>
              <a:rPr sz="3250" spc="5" dirty="0">
                <a:latin typeface="Calibri"/>
                <a:cs typeface="Calibri"/>
              </a:rPr>
              <a:t>Segmenting/tokenizing </a:t>
            </a:r>
            <a:r>
              <a:rPr sz="3250" spc="25" dirty="0">
                <a:latin typeface="Calibri"/>
                <a:cs typeface="Calibri"/>
              </a:rPr>
              <a:t>words </a:t>
            </a:r>
            <a:r>
              <a:rPr sz="3250" spc="-5" dirty="0">
                <a:latin typeface="Calibri"/>
                <a:cs typeface="Calibri"/>
              </a:rPr>
              <a:t>in </a:t>
            </a:r>
            <a:r>
              <a:rPr sz="3250" spc="30" dirty="0">
                <a:latin typeface="Calibri"/>
                <a:cs typeface="Calibri"/>
              </a:rPr>
              <a:t>running</a:t>
            </a:r>
            <a:r>
              <a:rPr sz="3250" spc="40" dirty="0">
                <a:latin typeface="Calibri"/>
                <a:cs typeface="Calibri"/>
              </a:rPr>
              <a:t> </a:t>
            </a:r>
            <a:r>
              <a:rPr sz="3250" spc="-10" dirty="0">
                <a:latin typeface="Calibri"/>
                <a:cs typeface="Calibri"/>
              </a:rPr>
              <a:t>text</a:t>
            </a:r>
            <a:endParaRPr sz="3250">
              <a:latin typeface="Calibri"/>
              <a:cs typeface="Calibri"/>
            </a:endParaRPr>
          </a:p>
          <a:p>
            <a:pPr marL="1078865" lvl="1" indent="-528955">
              <a:lnSpc>
                <a:spcPct val="100000"/>
              </a:lnSpc>
              <a:spcBef>
                <a:spcPts val="409"/>
              </a:spcBef>
              <a:buAutoNum type="arabicPeriod"/>
              <a:tabLst>
                <a:tab pos="1078865" algn="l"/>
                <a:tab pos="1079500" algn="l"/>
              </a:tabLst>
            </a:pPr>
            <a:r>
              <a:rPr sz="3250" spc="15" dirty="0">
                <a:latin typeface="Calibri"/>
                <a:cs typeface="Calibri"/>
              </a:rPr>
              <a:t>Normalizing </a:t>
            </a:r>
            <a:r>
              <a:rPr sz="3250" spc="25" dirty="0">
                <a:latin typeface="Calibri"/>
                <a:cs typeface="Calibri"/>
              </a:rPr>
              <a:t>word</a:t>
            </a:r>
            <a:r>
              <a:rPr sz="3250" spc="-10" dirty="0">
                <a:latin typeface="Calibri"/>
                <a:cs typeface="Calibri"/>
              </a:rPr>
              <a:t> </a:t>
            </a:r>
            <a:r>
              <a:rPr sz="3250" spc="25" dirty="0">
                <a:latin typeface="Calibri"/>
                <a:cs typeface="Calibri"/>
              </a:rPr>
              <a:t>formats</a:t>
            </a:r>
            <a:endParaRPr sz="3250">
              <a:latin typeface="Calibri"/>
              <a:cs typeface="Calibri"/>
            </a:endParaRPr>
          </a:p>
          <a:p>
            <a:pPr marL="1078865" lvl="1" indent="-528955">
              <a:lnSpc>
                <a:spcPct val="100000"/>
              </a:lnSpc>
              <a:spcBef>
                <a:spcPts val="415"/>
              </a:spcBef>
              <a:buAutoNum type="arabicPeriod"/>
              <a:tabLst>
                <a:tab pos="1078865" algn="l"/>
                <a:tab pos="1079500" algn="l"/>
              </a:tabLst>
            </a:pPr>
            <a:r>
              <a:rPr sz="3250" spc="10" dirty="0">
                <a:latin typeface="Calibri"/>
                <a:cs typeface="Calibri"/>
              </a:rPr>
              <a:t>Segmenting sentences </a:t>
            </a:r>
            <a:r>
              <a:rPr sz="3250" dirty="0">
                <a:latin typeface="Calibri"/>
                <a:cs typeface="Calibri"/>
              </a:rPr>
              <a:t>in </a:t>
            </a:r>
            <a:r>
              <a:rPr sz="3250" spc="30" dirty="0">
                <a:latin typeface="Calibri"/>
                <a:cs typeface="Calibri"/>
              </a:rPr>
              <a:t>running</a:t>
            </a:r>
            <a:r>
              <a:rPr sz="3250" spc="-10" dirty="0">
                <a:latin typeface="Calibri"/>
                <a:cs typeface="Calibri"/>
              </a:rPr>
              <a:t> text</a:t>
            </a:r>
            <a:endParaRPr sz="32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365125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How </a:t>
            </a:r>
            <a:r>
              <a:rPr spc="-10" dirty="0"/>
              <a:t>many</a:t>
            </a:r>
            <a:r>
              <a:rPr spc="-65" dirty="0"/>
              <a:t> </a:t>
            </a:r>
            <a:r>
              <a:rPr spc="-5" dirty="0"/>
              <a:t>words?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55458"/>
            <a:ext cx="8737600" cy="3629660"/>
          </a:xfrm>
          <a:prstGeom prst="rect">
            <a:avLst/>
          </a:prstGeom>
        </p:spPr>
        <p:txBody>
          <a:bodyPr vert="horz" wrap="square" lIns="0" tIns="12763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100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5" dirty="0">
                <a:latin typeface="Calibri"/>
                <a:cs typeface="Calibri"/>
              </a:rPr>
              <a:t>I </a:t>
            </a:r>
            <a:r>
              <a:rPr sz="3250" spc="30" dirty="0">
                <a:latin typeface="Calibri"/>
                <a:cs typeface="Calibri"/>
              </a:rPr>
              <a:t>do uh </a:t>
            </a:r>
            <a:r>
              <a:rPr sz="3250" spc="-140" dirty="0">
                <a:latin typeface="Calibri"/>
                <a:cs typeface="Calibri"/>
              </a:rPr>
              <a:t>main-­‐mainly </a:t>
            </a:r>
            <a:r>
              <a:rPr sz="3250" spc="25" dirty="0">
                <a:latin typeface="Calibri"/>
                <a:cs typeface="Calibri"/>
              </a:rPr>
              <a:t>business data</a:t>
            </a:r>
            <a:r>
              <a:rPr sz="3250" spc="65" dirty="0">
                <a:latin typeface="Calibri"/>
                <a:cs typeface="Calibri"/>
              </a:rPr>
              <a:t> </a:t>
            </a:r>
            <a:r>
              <a:rPr sz="3250" spc="20" dirty="0">
                <a:latin typeface="Calibri"/>
                <a:cs typeface="Calibri"/>
              </a:rPr>
              <a:t>processing</a:t>
            </a:r>
            <a:endParaRPr sz="32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65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5" dirty="0">
                <a:latin typeface="Calibri"/>
                <a:cs typeface="Calibri"/>
              </a:rPr>
              <a:t>Fragments, </a:t>
            </a:r>
            <a:r>
              <a:rPr sz="2750" spc="20" dirty="0">
                <a:latin typeface="Calibri"/>
                <a:cs typeface="Calibri"/>
              </a:rPr>
              <a:t>filled</a:t>
            </a:r>
            <a:r>
              <a:rPr sz="2750" spc="-1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pauses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3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20" dirty="0">
                <a:latin typeface="Calibri"/>
                <a:cs typeface="Calibri"/>
              </a:rPr>
              <a:t>Seuss’s </a:t>
            </a:r>
            <a:r>
              <a:rPr sz="3250" spc="20" dirty="0">
                <a:solidFill>
                  <a:srgbClr val="FF0000"/>
                </a:solidFill>
                <a:latin typeface="Calibri"/>
                <a:cs typeface="Calibri"/>
              </a:rPr>
              <a:t>cat </a:t>
            </a:r>
            <a:r>
              <a:rPr sz="3250" dirty="0">
                <a:latin typeface="Calibri"/>
                <a:cs typeface="Calibri"/>
              </a:rPr>
              <a:t>in </a:t>
            </a:r>
            <a:r>
              <a:rPr sz="3250" spc="20" dirty="0">
                <a:latin typeface="Calibri"/>
                <a:cs typeface="Calibri"/>
              </a:rPr>
              <a:t>the </a:t>
            </a:r>
            <a:r>
              <a:rPr sz="3250" spc="35" dirty="0">
                <a:latin typeface="Calibri"/>
                <a:cs typeface="Calibri"/>
              </a:rPr>
              <a:t>hat </a:t>
            </a:r>
            <a:r>
              <a:rPr sz="3250" spc="-5" dirty="0">
                <a:latin typeface="Calibri"/>
                <a:cs typeface="Calibri"/>
              </a:rPr>
              <a:t>is </a:t>
            </a:r>
            <a:r>
              <a:rPr sz="3250" spc="15" dirty="0">
                <a:latin typeface="Calibri"/>
                <a:cs typeface="Calibri"/>
              </a:rPr>
              <a:t>different </a:t>
            </a:r>
            <a:r>
              <a:rPr sz="3250" spc="30" dirty="0">
                <a:latin typeface="Calibri"/>
                <a:cs typeface="Calibri"/>
              </a:rPr>
              <a:t>from </a:t>
            </a:r>
            <a:r>
              <a:rPr sz="3250" spc="15" dirty="0">
                <a:latin typeface="Calibri"/>
                <a:cs typeface="Calibri"/>
              </a:rPr>
              <a:t>other</a:t>
            </a:r>
            <a:r>
              <a:rPr sz="3250" spc="-610" dirty="0">
                <a:latin typeface="Calibri"/>
                <a:cs typeface="Calibri"/>
              </a:rPr>
              <a:t> </a:t>
            </a:r>
            <a:r>
              <a:rPr sz="3250" spc="20" dirty="0">
                <a:solidFill>
                  <a:srgbClr val="FF0000"/>
                </a:solidFill>
                <a:latin typeface="Calibri"/>
                <a:cs typeface="Calibri"/>
              </a:rPr>
              <a:t>cats!</a:t>
            </a:r>
            <a:endParaRPr sz="32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65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b="1" spc="10" dirty="0">
                <a:latin typeface="Calibri"/>
                <a:cs typeface="Calibri"/>
              </a:rPr>
              <a:t>Lemma</a:t>
            </a:r>
            <a:r>
              <a:rPr sz="2750" spc="10" dirty="0">
                <a:latin typeface="Calibri"/>
                <a:cs typeface="Calibri"/>
              </a:rPr>
              <a:t>: </a:t>
            </a:r>
            <a:r>
              <a:rPr sz="2750" dirty="0">
                <a:latin typeface="Calibri"/>
                <a:cs typeface="Calibri"/>
              </a:rPr>
              <a:t>same </a:t>
            </a:r>
            <a:r>
              <a:rPr sz="2750" spc="10" dirty="0">
                <a:latin typeface="Calibri"/>
                <a:cs typeface="Calibri"/>
              </a:rPr>
              <a:t>stem, </a:t>
            </a:r>
            <a:r>
              <a:rPr sz="2750" dirty="0">
                <a:latin typeface="Calibri"/>
                <a:cs typeface="Calibri"/>
              </a:rPr>
              <a:t>part </a:t>
            </a:r>
            <a:r>
              <a:rPr sz="2750" spc="5" dirty="0">
                <a:latin typeface="Calibri"/>
                <a:cs typeface="Calibri"/>
              </a:rPr>
              <a:t>of </a:t>
            </a:r>
            <a:r>
              <a:rPr sz="2750" spc="10" dirty="0">
                <a:latin typeface="Calibri"/>
                <a:cs typeface="Calibri"/>
              </a:rPr>
              <a:t>speech, </a:t>
            </a:r>
            <a:r>
              <a:rPr sz="2750" spc="5" dirty="0">
                <a:latin typeface="Calibri"/>
                <a:cs typeface="Calibri"/>
              </a:rPr>
              <a:t>rough </a:t>
            </a:r>
            <a:r>
              <a:rPr sz="2750" dirty="0">
                <a:latin typeface="Calibri"/>
                <a:cs typeface="Calibri"/>
              </a:rPr>
              <a:t>word</a:t>
            </a:r>
            <a:r>
              <a:rPr sz="2750" spc="-50" dirty="0">
                <a:latin typeface="Calibri"/>
                <a:cs typeface="Calibri"/>
              </a:rPr>
              <a:t> </a:t>
            </a:r>
            <a:r>
              <a:rPr sz="2750" spc="15" dirty="0">
                <a:latin typeface="Calibri"/>
                <a:cs typeface="Calibri"/>
              </a:rPr>
              <a:t>sense</a:t>
            </a:r>
            <a:endParaRPr sz="2750">
              <a:latin typeface="Calibri"/>
              <a:cs typeface="Calibri"/>
            </a:endParaRPr>
          </a:p>
          <a:p>
            <a:pPr marL="1209675" lvl="2" indent="-260350">
              <a:lnSpc>
                <a:spcPct val="100000"/>
              </a:lnSpc>
              <a:spcBef>
                <a:spcPts val="660"/>
              </a:spcBef>
              <a:buClr>
                <a:srgbClr val="CC0000"/>
              </a:buClr>
              <a:buFont typeface="Times New Roman"/>
              <a:buChar char="•"/>
              <a:tabLst>
                <a:tab pos="1209675" algn="l"/>
                <a:tab pos="1210310" algn="l"/>
              </a:tabLst>
            </a:pPr>
            <a:r>
              <a:rPr sz="2300" spc="15" dirty="0">
                <a:solidFill>
                  <a:srgbClr val="FF0000"/>
                </a:solidFill>
                <a:latin typeface="Calibri"/>
                <a:cs typeface="Calibri"/>
              </a:rPr>
              <a:t>cat </a:t>
            </a:r>
            <a:r>
              <a:rPr sz="2300" spc="10" dirty="0">
                <a:latin typeface="Calibri"/>
                <a:cs typeface="Calibri"/>
              </a:rPr>
              <a:t>and </a:t>
            </a:r>
            <a:r>
              <a:rPr sz="2300" spc="15" dirty="0">
                <a:solidFill>
                  <a:srgbClr val="FF0000"/>
                </a:solidFill>
                <a:latin typeface="Calibri"/>
                <a:cs typeface="Calibri"/>
              </a:rPr>
              <a:t>cats </a:t>
            </a:r>
            <a:r>
              <a:rPr sz="2300" spc="15" dirty="0">
                <a:latin typeface="Calibri"/>
                <a:cs typeface="Calibri"/>
              </a:rPr>
              <a:t>= </a:t>
            </a:r>
            <a:r>
              <a:rPr sz="2300" spc="25" dirty="0">
                <a:latin typeface="Calibri"/>
                <a:cs typeface="Calibri"/>
              </a:rPr>
              <a:t>same</a:t>
            </a:r>
            <a:r>
              <a:rPr sz="2300" dirty="0">
                <a:latin typeface="Calibri"/>
                <a:cs typeface="Calibri"/>
              </a:rPr>
              <a:t> </a:t>
            </a:r>
            <a:r>
              <a:rPr sz="2300" spc="25" dirty="0">
                <a:latin typeface="Calibri"/>
                <a:cs typeface="Calibri"/>
              </a:rPr>
              <a:t>lemma</a:t>
            </a:r>
            <a:endParaRPr sz="230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35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b="1" spc="5" dirty="0">
                <a:latin typeface="Calibri"/>
                <a:cs typeface="Calibri"/>
              </a:rPr>
              <a:t>Wordform</a:t>
            </a:r>
            <a:r>
              <a:rPr sz="2750" spc="5" dirty="0">
                <a:latin typeface="Calibri"/>
                <a:cs typeface="Calibri"/>
              </a:rPr>
              <a:t>: </a:t>
            </a:r>
            <a:r>
              <a:rPr sz="2750" spc="15" dirty="0">
                <a:latin typeface="Calibri"/>
                <a:cs typeface="Calibri"/>
              </a:rPr>
              <a:t>the </a:t>
            </a:r>
            <a:r>
              <a:rPr sz="2750" spc="20" dirty="0">
                <a:latin typeface="Calibri"/>
                <a:cs typeface="Calibri"/>
              </a:rPr>
              <a:t>full </a:t>
            </a:r>
            <a:r>
              <a:rPr sz="2750" spc="15" dirty="0">
                <a:latin typeface="Calibri"/>
                <a:cs typeface="Calibri"/>
              </a:rPr>
              <a:t>inflected </a:t>
            </a:r>
            <a:r>
              <a:rPr sz="2750" spc="10" dirty="0">
                <a:latin typeface="Calibri"/>
                <a:cs typeface="Calibri"/>
              </a:rPr>
              <a:t>surface</a:t>
            </a:r>
            <a:r>
              <a:rPr sz="2750" spc="-6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form</a:t>
            </a:r>
            <a:endParaRPr sz="2750">
              <a:latin typeface="Calibri"/>
              <a:cs typeface="Calibri"/>
            </a:endParaRPr>
          </a:p>
          <a:p>
            <a:pPr marL="1209675" lvl="2" indent="-260350">
              <a:lnSpc>
                <a:spcPct val="100000"/>
              </a:lnSpc>
              <a:spcBef>
                <a:spcPts val="585"/>
              </a:spcBef>
              <a:buClr>
                <a:srgbClr val="CC0000"/>
              </a:buClr>
              <a:buFont typeface="Times New Roman"/>
              <a:buChar char="•"/>
              <a:tabLst>
                <a:tab pos="1209675" algn="l"/>
                <a:tab pos="1210310" algn="l"/>
              </a:tabLst>
            </a:pPr>
            <a:r>
              <a:rPr sz="2300" spc="15" dirty="0">
                <a:solidFill>
                  <a:srgbClr val="FF0000"/>
                </a:solidFill>
                <a:latin typeface="Calibri"/>
                <a:cs typeface="Calibri"/>
              </a:rPr>
              <a:t>cat </a:t>
            </a:r>
            <a:r>
              <a:rPr sz="2300" spc="10" dirty="0">
                <a:latin typeface="Calibri"/>
                <a:cs typeface="Calibri"/>
              </a:rPr>
              <a:t>and </a:t>
            </a:r>
            <a:r>
              <a:rPr sz="2300" spc="15" dirty="0">
                <a:solidFill>
                  <a:srgbClr val="FF0000"/>
                </a:solidFill>
                <a:latin typeface="Calibri"/>
                <a:cs typeface="Calibri"/>
              </a:rPr>
              <a:t>cats </a:t>
            </a:r>
            <a:r>
              <a:rPr sz="2300" spc="15" dirty="0">
                <a:latin typeface="Calibri"/>
                <a:cs typeface="Calibri"/>
              </a:rPr>
              <a:t>= different</a:t>
            </a:r>
            <a:r>
              <a:rPr sz="2300" spc="5" dirty="0">
                <a:latin typeface="Calibri"/>
                <a:cs typeface="Calibri"/>
              </a:rPr>
              <a:t> </a:t>
            </a:r>
            <a:r>
              <a:rPr sz="2300" spc="20" dirty="0">
                <a:latin typeface="Calibri"/>
                <a:cs typeface="Calibri"/>
              </a:rPr>
              <a:t>wordforms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365125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How </a:t>
            </a:r>
            <a:r>
              <a:rPr spc="-10" dirty="0"/>
              <a:t>many</a:t>
            </a:r>
            <a:r>
              <a:rPr spc="-65" dirty="0"/>
              <a:t> </a:t>
            </a:r>
            <a:r>
              <a:rPr spc="-5" dirty="0"/>
              <a:t>words?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28904" y="2330109"/>
            <a:ext cx="9632315" cy="332486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550" spc="-10" dirty="0">
                <a:solidFill>
                  <a:srgbClr val="FF0000"/>
                </a:solidFill>
                <a:latin typeface="Calibri"/>
                <a:cs typeface="Calibri"/>
              </a:rPr>
              <a:t>they </a:t>
            </a:r>
            <a:r>
              <a:rPr sz="2550" dirty="0">
                <a:solidFill>
                  <a:srgbClr val="FF0000"/>
                </a:solidFill>
                <a:latin typeface="Calibri"/>
                <a:cs typeface="Calibri"/>
              </a:rPr>
              <a:t>lay back </a:t>
            </a:r>
            <a:r>
              <a:rPr sz="2550" spc="-20" dirty="0">
                <a:solidFill>
                  <a:srgbClr val="FF0000"/>
                </a:solidFill>
                <a:latin typeface="Calibri"/>
                <a:cs typeface="Calibri"/>
              </a:rPr>
              <a:t>on </a:t>
            </a:r>
            <a:r>
              <a:rPr sz="2550" spc="-5" dirty="0">
                <a:solidFill>
                  <a:srgbClr val="FF0000"/>
                </a:solidFill>
                <a:latin typeface="Calibri"/>
                <a:cs typeface="Calibri"/>
              </a:rPr>
              <a:t>the </a:t>
            </a:r>
            <a:r>
              <a:rPr sz="2550" spc="5" dirty="0">
                <a:solidFill>
                  <a:srgbClr val="FF0000"/>
                </a:solidFill>
                <a:latin typeface="Calibri"/>
                <a:cs typeface="Calibri"/>
              </a:rPr>
              <a:t>San </a:t>
            </a:r>
            <a:r>
              <a:rPr sz="2550" dirty="0">
                <a:solidFill>
                  <a:srgbClr val="FF0000"/>
                </a:solidFill>
                <a:latin typeface="Calibri"/>
                <a:cs typeface="Calibri"/>
              </a:rPr>
              <a:t>Francisco </a:t>
            </a:r>
            <a:r>
              <a:rPr sz="2550" spc="-5" dirty="0">
                <a:solidFill>
                  <a:srgbClr val="FF0000"/>
                </a:solidFill>
                <a:latin typeface="Calibri"/>
                <a:cs typeface="Calibri"/>
              </a:rPr>
              <a:t>grass and </a:t>
            </a:r>
            <a:r>
              <a:rPr sz="2550" spc="-20" dirty="0">
                <a:solidFill>
                  <a:srgbClr val="FF0000"/>
                </a:solidFill>
                <a:latin typeface="Calibri"/>
                <a:cs typeface="Calibri"/>
              </a:rPr>
              <a:t>looked </a:t>
            </a:r>
            <a:r>
              <a:rPr sz="2550" spc="10" dirty="0">
                <a:solidFill>
                  <a:srgbClr val="FF0000"/>
                </a:solidFill>
                <a:latin typeface="Calibri"/>
                <a:cs typeface="Calibri"/>
              </a:rPr>
              <a:t>at </a:t>
            </a:r>
            <a:r>
              <a:rPr sz="2550" dirty="0">
                <a:solidFill>
                  <a:srgbClr val="FF0000"/>
                </a:solidFill>
                <a:latin typeface="Calibri"/>
                <a:cs typeface="Calibri"/>
              </a:rPr>
              <a:t>the </a:t>
            </a:r>
            <a:r>
              <a:rPr sz="2550" spc="5" dirty="0">
                <a:solidFill>
                  <a:srgbClr val="FF0000"/>
                </a:solidFill>
                <a:latin typeface="Calibri"/>
                <a:cs typeface="Calibri"/>
              </a:rPr>
              <a:t>stars </a:t>
            </a:r>
            <a:r>
              <a:rPr sz="2550" spc="-5" dirty="0">
                <a:solidFill>
                  <a:srgbClr val="FF0000"/>
                </a:solidFill>
                <a:latin typeface="Calibri"/>
                <a:cs typeface="Calibri"/>
              </a:rPr>
              <a:t>and</a:t>
            </a:r>
            <a:r>
              <a:rPr sz="2550" spc="95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550" spc="-10" dirty="0">
                <a:solidFill>
                  <a:srgbClr val="FF0000"/>
                </a:solidFill>
                <a:latin typeface="Calibri"/>
                <a:cs typeface="Calibri"/>
              </a:rPr>
              <a:t>their</a:t>
            </a:r>
            <a:endParaRPr sz="25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8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b="1" spc="5" dirty="0">
                <a:latin typeface="Calibri"/>
                <a:cs typeface="Calibri"/>
              </a:rPr>
              <a:t>Type</a:t>
            </a:r>
            <a:r>
              <a:rPr sz="2750" spc="5" dirty="0">
                <a:latin typeface="Calibri"/>
                <a:cs typeface="Calibri"/>
              </a:rPr>
              <a:t>: </a:t>
            </a:r>
            <a:r>
              <a:rPr sz="2750" dirty="0">
                <a:latin typeface="Calibri"/>
                <a:cs typeface="Calibri"/>
              </a:rPr>
              <a:t>an </a:t>
            </a:r>
            <a:r>
              <a:rPr sz="2750" spc="10" dirty="0">
                <a:latin typeface="Calibri"/>
                <a:cs typeface="Calibri"/>
              </a:rPr>
              <a:t>element </a:t>
            </a:r>
            <a:r>
              <a:rPr sz="2750" spc="5" dirty="0">
                <a:latin typeface="Calibri"/>
                <a:cs typeface="Calibri"/>
              </a:rPr>
              <a:t>of </a:t>
            </a:r>
            <a:r>
              <a:rPr sz="2750" spc="15" dirty="0">
                <a:latin typeface="Calibri"/>
                <a:cs typeface="Calibri"/>
              </a:rPr>
              <a:t>the</a:t>
            </a:r>
            <a:r>
              <a:rPr sz="2750" spc="-20" dirty="0">
                <a:latin typeface="Calibri"/>
                <a:cs typeface="Calibri"/>
              </a:rPr>
              <a:t> </a:t>
            </a:r>
            <a:r>
              <a:rPr sz="2750" dirty="0">
                <a:latin typeface="Calibri"/>
                <a:cs typeface="Calibri"/>
              </a:rPr>
              <a:t>vocabulary.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9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b="1" dirty="0">
                <a:latin typeface="Calibri"/>
                <a:cs typeface="Calibri"/>
              </a:rPr>
              <a:t>Token</a:t>
            </a:r>
            <a:r>
              <a:rPr sz="2750" dirty="0">
                <a:latin typeface="Calibri"/>
                <a:cs typeface="Calibri"/>
              </a:rPr>
              <a:t>: </a:t>
            </a:r>
            <a:r>
              <a:rPr sz="2750" spc="5" dirty="0">
                <a:latin typeface="Calibri"/>
                <a:cs typeface="Calibri"/>
              </a:rPr>
              <a:t>an </a:t>
            </a:r>
            <a:r>
              <a:rPr sz="2750" spc="10" dirty="0">
                <a:latin typeface="Calibri"/>
                <a:cs typeface="Calibri"/>
              </a:rPr>
              <a:t>instance </a:t>
            </a:r>
            <a:r>
              <a:rPr sz="2750" spc="5" dirty="0">
                <a:latin typeface="Calibri"/>
                <a:cs typeface="Calibri"/>
              </a:rPr>
              <a:t>of </a:t>
            </a:r>
            <a:r>
              <a:rPr sz="2750" spc="10" dirty="0">
                <a:latin typeface="Calibri"/>
                <a:cs typeface="Calibri"/>
              </a:rPr>
              <a:t>that </a:t>
            </a:r>
            <a:r>
              <a:rPr sz="2750" spc="5" dirty="0">
                <a:latin typeface="Calibri"/>
                <a:cs typeface="Calibri"/>
              </a:rPr>
              <a:t>type </a:t>
            </a:r>
            <a:r>
              <a:rPr sz="2750" spc="20" dirty="0">
                <a:latin typeface="Calibri"/>
                <a:cs typeface="Calibri"/>
              </a:rPr>
              <a:t>in </a:t>
            </a:r>
            <a:r>
              <a:rPr sz="2750" spc="10" dirty="0">
                <a:latin typeface="Calibri"/>
                <a:cs typeface="Calibri"/>
              </a:rPr>
              <a:t>running</a:t>
            </a:r>
            <a:r>
              <a:rPr sz="2750" spc="-6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text.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2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20" dirty="0">
                <a:latin typeface="Calibri"/>
                <a:cs typeface="Calibri"/>
              </a:rPr>
              <a:t>How</a:t>
            </a:r>
            <a:r>
              <a:rPr sz="2750" dirty="0">
                <a:latin typeface="Calibri"/>
                <a:cs typeface="Calibri"/>
              </a:rPr>
              <a:t> many?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6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5" dirty="0">
                <a:latin typeface="Calibri"/>
                <a:cs typeface="Calibri"/>
              </a:rPr>
              <a:t>15 </a:t>
            </a:r>
            <a:r>
              <a:rPr sz="2300" spc="25" dirty="0">
                <a:latin typeface="Calibri"/>
                <a:cs typeface="Calibri"/>
              </a:rPr>
              <a:t>tokens </a:t>
            </a:r>
            <a:r>
              <a:rPr sz="2300" spc="20" dirty="0">
                <a:latin typeface="Calibri"/>
                <a:cs typeface="Calibri"/>
              </a:rPr>
              <a:t>(or</a:t>
            </a:r>
            <a:r>
              <a:rPr sz="2300" spc="-20" dirty="0">
                <a:latin typeface="Calibri"/>
                <a:cs typeface="Calibri"/>
              </a:rPr>
              <a:t> </a:t>
            </a:r>
            <a:r>
              <a:rPr sz="2300" dirty="0">
                <a:latin typeface="Calibri"/>
                <a:cs typeface="Calibri"/>
              </a:rPr>
              <a:t>14)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5" dirty="0">
                <a:latin typeface="Calibri"/>
                <a:cs typeface="Calibri"/>
              </a:rPr>
              <a:t>13 </a:t>
            </a:r>
            <a:r>
              <a:rPr sz="2300" spc="15" dirty="0">
                <a:latin typeface="Calibri"/>
                <a:cs typeface="Calibri"/>
              </a:rPr>
              <a:t>types </a:t>
            </a:r>
            <a:r>
              <a:rPr sz="2300" spc="20" dirty="0">
                <a:latin typeface="Calibri"/>
                <a:cs typeface="Calibri"/>
              </a:rPr>
              <a:t>(or </a:t>
            </a:r>
            <a:r>
              <a:rPr sz="2300" dirty="0">
                <a:latin typeface="Calibri"/>
                <a:cs typeface="Calibri"/>
              </a:rPr>
              <a:t>12) </a:t>
            </a:r>
            <a:r>
              <a:rPr sz="2300" spc="20" dirty="0">
                <a:latin typeface="Calibri"/>
                <a:cs typeface="Calibri"/>
              </a:rPr>
              <a:t>(or</a:t>
            </a:r>
            <a:r>
              <a:rPr sz="2300" spc="-20" dirty="0">
                <a:latin typeface="Calibri"/>
                <a:cs typeface="Calibri"/>
              </a:rPr>
              <a:t> </a:t>
            </a:r>
            <a:r>
              <a:rPr sz="2300" spc="5" dirty="0">
                <a:latin typeface="Calibri"/>
                <a:cs typeface="Calibri"/>
              </a:rPr>
              <a:t>11?)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365125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How </a:t>
            </a:r>
            <a:r>
              <a:rPr spc="-10" dirty="0"/>
              <a:t>many</a:t>
            </a:r>
            <a:r>
              <a:rPr spc="-65" dirty="0"/>
              <a:t> </a:t>
            </a:r>
            <a:r>
              <a:rPr spc="-5" dirty="0"/>
              <a:t>words?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28904" y="2376521"/>
            <a:ext cx="4047490" cy="143827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5"/>
              </a:spcBef>
            </a:pPr>
            <a:r>
              <a:rPr sz="2750" b="1" i="1" spc="10" dirty="0">
                <a:latin typeface="Calibri"/>
                <a:cs typeface="Calibri"/>
              </a:rPr>
              <a:t>N</a:t>
            </a:r>
            <a:r>
              <a:rPr sz="2750" spc="10" dirty="0">
                <a:latin typeface="Calibri"/>
                <a:cs typeface="Calibri"/>
              </a:rPr>
              <a:t>= </a:t>
            </a:r>
            <a:r>
              <a:rPr sz="2750" spc="5" dirty="0">
                <a:latin typeface="Calibri"/>
                <a:cs typeface="Calibri"/>
              </a:rPr>
              <a:t>number of</a:t>
            </a:r>
            <a:r>
              <a:rPr sz="2750" spc="-15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tokens</a:t>
            </a:r>
            <a:endParaRPr sz="275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2750" b="1" i="1" spc="10" dirty="0">
                <a:latin typeface="Calibri"/>
                <a:cs typeface="Calibri"/>
              </a:rPr>
              <a:t>V</a:t>
            </a:r>
            <a:r>
              <a:rPr sz="2750" spc="10" dirty="0">
                <a:latin typeface="Calibri"/>
                <a:cs typeface="Calibri"/>
              </a:rPr>
              <a:t>= </a:t>
            </a:r>
            <a:r>
              <a:rPr sz="2750" spc="5" dirty="0">
                <a:latin typeface="Calibri"/>
                <a:cs typeface="Calibri"/>
              </a:rPr>
              <a:t>vocabulary </a:t>
            </a:r>
            <a:r>
              <a:rPr sz="2750" spc="10" dirty="0">
                <a:latin typeface="Calibri"/>
                <a:cs typeface="Calibri"/>
              </a:rPr>
              <a:t>= set </a:t>
            </a:r>
            <a:r>
              <a:rPr sz="2750" spc="5" dirty="0">
                <a:latin typeface="Calibri"/>
                <a:cs typeface="Calibri"/>
              </a:rPr>
              <a:t>of</a:t>
            </a:r>
            <a:r>
              <a:rPr sz="2750" spc="-9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types</a:t>
            </a:r>
            <a:endParaRPr sz="2750">
              <a:latin typeface="Calibri"/>
              <a:cs typeface="Calibri"/>
            </a:endParaRPr>
          </a:p>
          <a:p>
            <a:pPr marL="533400" algn="ctr">
              <a:lnSpc>
                <a:spcPct val="100000"/>
              </a:lnSpc>
              <a:spcBef>
                <a:spcPts val="565"/>
              </a:spcBef>
            </a:pPr>
            <a:r>
              <a:rPr sz="2100" spc="5" dirty="0">
                <a:latin typeface="Calibri"/>
                <a:cs typeface="Calibri"/>
              </a:rPr>
              <a:t>|</a:t>
            </a:r>
            <a:r>
              <a:rPr sz="2100" i="1" spc="5" dirty="0">
                <a:latin typeface="Calibri"/>
                <a:cs typeface="Calibri"/>
              </a:rPr>
              <a:t>V</a:t>
            </a:r>
            <a:r>
              <a:rPr sz="2100" spc="5" dirty="0">
                <a:latin typeface="Calibri"/>
                <a:cs typeface="Calibri"/>
              </a:rPr>
              <a:t>| </a:t>
            </a:r>
            <a:r>
              <a:rPr sz="2100" spc="15" dirty="0">
                <a:latin typeface="Calibri"/>
                <a:cs typeface="Calibri"/>
              </a:rPr>
              <a:t>is </a:t>
            </a:r>
            <a:r>
              <a:rPr sz="2100" spc="5" dirty="0">
                <a:latin typeface="Calibri"/>
                <a:cs typeface="Calibri"/>
              </a:rPr>
              <a:t>the </a:t>
            </a:r>
            <a:r>
              <a:rPr sz="2100" spc="-5" dirty="0">
                <a:latin typeface="Calibri"/>
                <a:cs typeface="Calibri"/>
              </a:rPr>
              <a:t>size of </a:t>
            </a:r>
            <a:r>
              <a:rPr sz="2100" spc="5" dirty="0">
                <a:latin typeface="Calibri"/>
                <a:cs typeface="Calibri"/>
              </a:rPr>
              <a:t>the</a:t>
            </a:r>
            <a:r>
              <a:rPr sz="2100" spc="-85" dirty="0">
                <a:latin typeface="Calibri"/>
                <a:cs typeface="Calibri"/>
              </a:rPr>
              <a:t> </a:t>
            </a:r>
            <a:r>
              <a:rPr sz="2100" dirty="0">
                <a:latin typeface="Calibri"/>
                <a:cs typeface="Calibri"/>
              </a:rPr>
              <a:t>vocabulary</a:t>
            </a:r>
            <a:endParaRPr sz="2100">
              <a:latin typeface="Calibri"/>
              <a:cs typeface="Calibri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972810" y="4216365"/>
          <a:ext cx="8199119" cy="204956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33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30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330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36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-2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Tokens </a:t>
                      </a:r>
                      <a:r>
                        <a:rPr sz="2100" b="1" spc="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=</a:t>
                      </a:r>
                      <a:r>
                        <a:rPr sz="2100" b="1" spc="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N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tc>
                  <a:txBody>
                    <a:bodyPr/>
                    <a:lstStyle/>
                    <a:p>
                      <a:pPr marL="12509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Types </a:t>
                      </a:r>
                      <a:r>
                        <a:rPr sz="2100" b="1" spc="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=</a:t>
                      </a:r>
                      <a:r>
                        <a:rPr sz="21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2100" b="1" spc="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|V|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8563">
                <a:tc>
                  <a:txBody>
                    <a:bodyPr/>
                    <a:lstStyle/>
                    <a:p>
                      <a:pPr marL="106680" marR="501015">
                        <a:lnSpc>
                          <a:spcPts val="2490"/>
                        </a:lnSpc>
                        <a:spcBef>
                          <a:spcPts val="400"/>
                        </a:spcBef>
                      </a:pPr>
                      <a:r>
                        <a:rPr sz="2100" dirty="0">
                          <a:latin typeface="Calibri"/>
                          <a:cs typeface="Calibri"/>
                        </a:rPr>
                        <a:t>Switchboard</a:t>
                      </a:r>
                      <a:r>
                        <a:rPr sz="2100" spc="-4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-10" dirty="0">
                          <a:latin typeface="Calibri"/>
                          <a:cs typeface="Calibri"/>
                        </a:rPr>
                        <a:t>phone 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conversations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5080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dirty="0">
                          <a:latin typeface="Calibri"/>
                          <a:cs typeface="Calibri"/>
                        </a:rPr>
                        <a:t>2.4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10" dirty="0">
                          <a:latin typeface="Calibri"/>
                          <a:cs typeface="Calibri"/>
                        </a:rPr>
                        <a:t>million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7314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15" dirty="0">
                          <a:latin typeface="Calibri"/>
                          <a:cs typeface="Calibri"/>
                        </a:rPr>
                        <a:t>20</a:t>
                      </a:r>
                      <a:r>
                        <a:rPr sz="21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thousand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679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latin typeface="Calibri"/>
                          <a:cs typeface="Calibri"/>
                        </a:rPr>
                        <a:t>Shakespeare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15" dirty="0">
                          <a:latin typeface="Calibri"/>
                          <a:cs typeface="Calibri"/>
                        </a:rPr>
                        <a:t>884,000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15" dirty="0">
                          <a:latin typeface="Calibri"/>
                          <a:cs typeface="Calibri"/>
                        </a:rPr>
                        <a:t>31</a:t>
                      </a:r>
                      <a:r>
                        <a:rPr sz="2100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thousand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641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dirty="0">
                          <a:latin typeface="Calibri"/>
                          <a:cs typeface="Calibri"/>
                        </a:rPr>
                        <a:t>Google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-145" dirty="0">
                          <a:latin typeface="Calibri"/>
                          <a:cs typeface="Calibri"/>
                        </a:rPr>
                        <a:t>N-­‐grams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160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5" dirty="0">
                          <a:latin typeface="Calibri"/>
                          <a:cs typeface="Calibri"/>
                        </a:rPr>
                        <a:t>1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10" dirty="0">
                          <a:latin typeface="Calibri"/>
                          <a:cs typeface="Calibri"/>
                        </a:rPr>
                        <a:t>trillion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2235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15" dirty="0">
                          <a:latin typeface="Calibri"/>
                          <a:cs typeface="Calibri"/>
                        </a:rPr>
                        <a:t>13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10" dirty="0">
                          <a:latin typeface="Calibri"/>
                          <a:cs typeface="Calibri"/>
                        </a:rPr>
                        <a:t>million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5326422" y="2731112"/>
            <a:ext cx="4787265" cy="4489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25"/>
              </a:spcBef>
            </a:pPr>
            <a:r>
              <a:rPr sz="2300" spc="20" dirty="0">
                <a:latin typeface="Calibri"/>
                <a:cs typeface="Calibri"/>
              </a:rPr>
              <a:t>Church </a:t>
            </a:r>
            <a:r>
              <a:rPr sz="2300" spc="10" dirty="0">
                <a:latin typeface="Calibri"/>
                <a:cs typeface="Calibri"/>
              </a:rPr>
              <a:t>and </a:t>
            </a:r>
            <a:r>
              <a:rPr sz="2300" spc="-5" dirty="0">
                <a:latin typeface="Calibri"/>
                <a:cs typeface="Calibri"/>
              </a:rPr>
              <a:t>Gale </a:t>
            </a:r>
            <a:r>
              <a:rPr sz="2300" spc="10" dirty="0">
                <a:latin typeface="Calibri"/>
                <a:cs typeface="Calibri"/>
              </a:rPr>
              <a:t>(1990)</a:t>
            </a:r>
            <a:r>
              <a:rPr sz="2750" spc="10" dirty="0">
                <a:latin typeface="Calibri"/>
                <a:cs typeface="Calibri"/>
              </a:rPr>
              <a:t>: |V| &gt;</a:t>
            </a:r>
            <a:r>
              <a:rPr sz="2750" spc="-55" dirty="0">
                <a:latin typeface="Calibri"/>
                <a:cs typeface="Calibri"/>
              </a:rPr>
              <a:t> </a:t>
            </a:r>
            <a:r>
              <a:rPr sz="2750" spc="20" dirty="0">
                <a:latin typeface="Calibri"/>
                <a:cs typeface="Calibri"/>
              </a:rPr>
              <a:t>O(N</a:t>
            </a:r>
            <a:r>
              <a:rPr sz="2850" spc="30" baseline="26315" dirty="0">
                <a:latin typeface="Calibri"/>
                <a:cs typeface="Calibri"/>
              </a:rPr>
              <a:t>½</a:t>
            </a:r>
            <a:r>
              <a:rPr sz="2750" spc="20" dirty="0">
                <a:latin typeface="Calibri"/>
                <a:cs typeface="Calibri"/>
              </a:rPr>
              <a:t>)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558927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Simple </a:t>
            </a:r>
            <a:r>
              <a:rPr dirty="0"/>
              <a:t>Tokenization </a:t>
            </a:r>
            <a:r>
              <a:rPr spc="25" dirty="0"/>
              <a:t>in</a:t>
            </a:r>
            <a:r>
              <a:rPr spc="-20" dirty="0"/>
              <a:t> </a:t>
            </a:r>
            <a:r>
              <a:rPr spc="15" dirty="0"/>
              <a:t>UNIX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87410"/>
            <a:ext cx="9396730" cy="104648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1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5" dirty="0">
                <a:latin typeface="Calibri"/>
                <a:cs typeface="Calibri"/>
              </a:rPr>
              <a:t>(Inspired </a:t>
            </a:r>
            <a:r>
              <a:rPr sz="2750" spc="10" dirty="0">
                <a:latin typeface="Calibri"/>
                <a:cs typeface="Calibri"/>
              </a:rPr>
              <a:t>by </a:t>
            </a:r>
            <a:r>
              <a:rPr sz="2750" spc="20" dirty="0">
                <a:latin typeface="Calibri"/>
                <a:cs typeface="Calibri"/>
              </a:rPr>
              <a:t>Ken </a:t>
            </a:r>
            <a:r>
              <a:rPr sz="2750" spc="-5" dirty="0">
                <a:latin typeface="Calibri"/>
                <a:cs typeface="Calibri"/>
              </a:rPr>
              <a:t>Church’s </a:t>
            </a:r>
            <a:r>
              <a:rPr sz="2750" spc="20" dirty="0">
                <a:latin typeface="Calibri"/>
                <a:cs typeface="Calibri"/>
              </a:rPr>
              <a:t>UNIX </a:t>
            </a:r>
            <a:r>
              <a:rPr sz="2750" spc="15" dirty="0">
                <a:latin typeface="Calibri"/>
                <a:cs typeface="Calibri"/>
              </a:rPr>
              <a:t>for</a:t>
            </a:r>
            <a:r>
              <a:rPr sz="2750" spc="-50" dirty="0">
                <a:latin typeface="Calibri"/>
                <a:cs typeface="Calibri"/>
              </a:rPr>
              <a:t> </a:t>
            </a:r>
            <a:r>
              <a:rPr sz="2750" spc="20" dirty="0">
                <a:latin typeface="Calibri"/>
                <a:cs typeface="Calibri"/>
              </a:rPr>
              <a:t>Poets.)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2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0" dirty="0">
                <a:latin typeface="Calibri"/>
                <a:cs typeface="Calibri"/>
              </a:rPr>
              <a:t>Given a </a:t>
            </a:r>
            <a:r>
              <a:rPr sz="2750" spc="5" dirty="0">
                <a:latin typeface="Calibri"/>
                <a:cs typeface="Calibri"/>
              </a:rPr>
              <a:t>text </a:t>
            </a:r>
            <a:r>
              <a:rPr sz="2750" spc="15" dirty="0">
                <a:latin typeface="Calibri"/>
                <a:cs typeface="Calibri"/>
              </a:rPr>
              <a:t>file, </a:t>
            </a:r>
            <a:r>
              <a:rPr sz="2750" spc="10" dirty="0">
                <a:latin typeface="Calibri"/>
                <a:cs typeface="Calibri"/>
              </a:rPr>
              <a:t>output </a:t>
            </a:r>
            <a:r>
              <a:rPr sz="2750" spc="15" dirty="0">
                <a:latin typeface="Calibri"/>
                <a:cs typeface="Calibri"/>
              </a:rPr>
              <a:t>the </a:t>
            </a:r>
            <a:r>
              <a:rPr sz="2750" dirty="0">
                <a:latin typeface="Calibri"/>
                <a:cs typeface="Calibri"/>
              </a:rPr>
              <a:t>word </a:t>
            </a:r>
            <a:r>
              <a:rPr sz="2750" spc="10" dirty="0">
                <a:latin typeface="Calibri"/>
                <a:cs typeface="Calibri"/>
              </a:rPr>
              <a:t>tokens </a:t>
            </a:r>
            <a:r>
              <a:rPr sz="2750" spc="5" dirty="0">
                <a:latin typeface="Calibri"/>
                <a:cs typeface="Calibri"/>
              </a:rPr>
              <a:t>and </a:t>
            </a:r>
            <a:r>
              <a:rPr sz="2750" spc="15" dirty="0">
                <a:latin typeface="Calibri"/>
                <a:cs typeface="Calibri"/>
              </a:rPr>
              <a:t>their</a:t>
            </a:r>
            <a:r>
              <a:rPr sz="2750" spc="-6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frequencies</a:t>
            </a:r>
            <a:endParaRPr sz="27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0680" y="3386454"/>
            <a:ext cx="5883910" cy="3822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300" spc="15" dirty="0">
                <a:latin typeface="Courier New"/>
                <a:cs typeface="Courier New"/>
              </a:rPr>
              <a:t>tr </a:t>
            </a:r>
            <a:r>
              <a:rPr sz="2300" spc="10" dirty="0">
                <a:latin typeface="Courier New"/>
                <a:cs typeface="Courier New"/>
              </a:rPr>
              <a:t>-sc </a:t>
            </a:r>
            <a:r>
              <a:rPr sz="2300" spc="5" dirty="0">
                <a:latin typeface="Courier New"/>
                <a:cs typeface="Courier New"/>
              </a:rPr>
              <a:t>’A-Za-z’ ’\n’ </a:t>
            </a:r>
            <a:r>
              <a:rPr sz="2300" spc="20" dirty="0">
                <a:latin typeface="Courier New"/>
                <a:cs typeface="Courier New"/>
              </a:rPr>
              <a:t>&lt;</a:t>
            </a:r>
            <a:r>
              <a:rPr sz="2300" spc="200" dirty="0">
                <a:latin typeface="Courier New"/>
                <a:cs typeface="Courier New"/>
              </a:rPr>
              <a:t> </a:t>
            </a:r>
            <a:r>
              <a:rPr sz="2300" spc="5" dirty="0">
                <a:latin typeface="Courier New"/>
                <a:cs typeface="Courier New"/>
              </a:rPr>
              <a:t>shakes.txt</a:t>
            </a:r>
            <a:endParaRPr sz="23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41797" y="3742900"/>
            <a:ext cx="1624330" cy="879475"/>
          </a:xfrm>
          <a:prstGeom prst="rect">
            <a:avLst/>
          </a:prstGeom>
        </p:spPr>
        <p:txBody>
          <a:bodyPr vert="horz" wrap="square" lIns="0" tIns="882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95"/>
              </a:spcBef>
            </a:pPr>
            <a:r>
              <a:rPr sz="2300" spc="20" dirty="0">
                <a:latin typeface="Courier New"/>
                <a:cs typeface="Courier New"/>
              </a:rPr>
              <a:t>|</a:t>
            </a:r>
            <a:r>
              <a:rPr sz="2300" spc="-35" dirty="0">
                <a:latin typeface="Courier New"/>
                <a:cs typeface="Courier New"/>
              </a:rPr>
              <a:t> </a:t>
            </a:r>
            <a:r>
              <a:rPr sz="2300" spc="10" dirty="0">
                <a:latin typeface="Courier New"/>
                <a:cs typeface="Courier New"/>
              </a:rPr>
              <a:t>sort</a:t>
            </a:r>
            <a:endParaRPr sz="23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sz="2300" spc="20" dirty="0">
                <a:latin typeface="Courier New"/>
                <a:cs typeface="Courier New"/>
              </a:rPr>
              <a:t>| </a:t>
            </a:r>
            <a:r>
              <a:rPr sz="2300" spc="10" dirty="0">
                <a:latin typeface="Courier New"/>
                <a:cs typeface="Courier New"/>
              </a:rPr>
              <a:t>uniq</a:t>
            </a:r>
            <a:r>
              <a:rPr sz="2300" spc="-55" dirty="0">
                <a:latin typeface="Courier New"/>
                <a:cs typeface="Courier New"/>
              </a:rPr>
              <a:t> </a:t>
            </a:r>
            <a:r>
              <a:rPr sz="2300" spc="15" dirty="0">
                <a:latin typeface="Courier New"/>
                <a:cs typeface="Courier New"/>
              </a:rPr>
              <a:t>–c</a:t>
            </a:r>
            <a:endParaRPr sz="23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50680" y="4903209"/>
            <a:ext cx="1373505" cy="1510665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600" spc="-10" dirty="0">
                <a:latin typeface="Courier New"/>
                <a:cs typeface="Courier New"/>
              </a:rPr>
              <a:t>1945</a:t>
            </a:r>
            <a:r>
              <a:rPr sz="1600" spc="100" dirty="0">
                <a:latin typeface="Courier New"/>
                <a:cs typeface="Courier New"/>
              </a:rPr>
              <a:t> </a:t>
            </a:r>
            <a:r>
              <a:rPr sz="1600" dirty="0">
                <a:latin typeface="Courier New"/>
                <a:cs typeface="Courier New"/>
              </a:rPr>
              <a:t>A</a:t>
            </a:r>
            <a:endParaRPr sz="1600">
              <a:latin typeface="Courier New"/>
              <a:cs typeface="Courier New"/>
            </a:endParaRPr>
          </a:p>
          <a:p>
            <a:pPr marL="262890">
              <a:lnSpc>
                <a:spcPct val="100000"/>
              </a:lnSpc>
              <a:spcBef>
                <a:spcPts val="420"/>
              </a:spcBef>
            </a:pPr>
            <a:r>
              <a:rPr sz="1600" spc="-5" dirty="0">
                <a:latin typeface="Courier New"/>
                <a:cs typeface="Courier New"/>
              </a:rPr>
              <a:t>72</a:t>
            </a:r>
            <a:r>
              <a:rPr sz="1600" spc="5" dirty="0">
                <a:latin typeface="Courier New"/>
                <a:cs typeface="Courier New"/>
              </a:rPr>
              <a:t> </a:t>
            </a:r>
            <a:r>
              <a:rPr sz="1600" spc="-10" dirty="0">
                <a:latin typeface="Courier New"/>
                <a:cs typeface="Courier New"/>
              </a:rPr>
              <a:t>AARON</a:t>
            </a:r>
            <a:endParaRPr sz="1600">
              <a:latin typeface="Courier New"/>
              <a:cs typeface="Courier New"/>
            </a:endParaRPr>
          </a:p>
          <a:p>
            <a:pPr marL="262890">
              <a:lnSpc>
                <a:spcPct val="100000"/>
              </a:lnSpc>
              <a:spcBef>
                <a:spcPts val="420"/>
              </a:spcBef>
            </a:pPr>
            <a:r>
              <a:rPr sz="1600" spc="-5" dirty="0">
                <a:latin typeface="Courier New"/>
                <a:cs typeface="Courier New"/>
              </a:rPr>
              <a:t>19</a:t>
            </a:r>
            <a:r>
              <a:rPr sz="1600" spc="-35" dirty="0">
                <a:latin typeface="Courier New"/>
                <a:cs typeface="Courier New"/>
              </a:rPr>
              <a:t> </a:t>
            </a:r>
            <a:r>
              <a:rPr sz="1600" spc="-10" dirty="0">
                <a:latin typeface="Courier New"/>
                <a:cs typeface="Courier New"/>
              </a:rPr>
              <a:t>ABBESS</a:t>
            </a:r>
            <a:endParaRPr sz="1600">
              <a:latin typeface="Courier New"/>
              <a:cs typeface="Courier New"/>
            </a:endParaRPr>
          </a:p>
          <a:p>
            <a:pPr marL="383540">
              <a:lnSpc>
                <a:spcPct val="100000"/>
              </a:lnSpc>
              <a:spcBef>
                <a:spcPts val="415"/>
              </a:spcBef>
            </a:pPr>
            <a:r>
              <a:rPr sz="1600" dirty="0">
                <a:latin typeface="Courier New"/>
                <a:cs typeface="Courier New"/>
              </a:rPr>
              <a:t>5 </a:t>
            </a:r>
            <a:r>
              <a:rPr sz="1600" spc="-10" dirty="0">
                <a:latin typeface="Courier New"/>
                <a:cs typeface="Courier New"/>
              </a:rPr>
              <a:t>ABBOT</a:t>
            </a:r>
            <a:endParaRPr sz="1600">
              <a:latin typeface="Courier New"/>
              <a:cs typeface="Courier New"/>
            </a:endParaRPr>
          </a:p>
          <a:p>
            <a:pPr marL="133350">
              <a:lnSpc>
                <a:spcPct val="100000"/>
              </a:lnSpc>
              <a:spcBef>
                <a:spcPts val="420"/>
              </a:spcBef>
            </a:pPr>
            <a:r>
              <a:rPr sz="1600" spc="-10" dirty="0">
                <a:latin typeface="Courier New"/>
                <a:cs typeface="Courier New"/>
              </a:rPr>
              <a:t>...</a:t>
            </a:r>
            <a:r>
              <a:rPr sz="1600" spc="100" dirty="0">
                <a:latin typeface="Courier New"/>
                <a:cs typeface="Courier New"/>
              </a:rPr>
              <a:t> </a:t>
            </a:r>
            <a:r>
              <a:rPr sz="1600" spc="-10" dirty="0">
                <a:latin typeface="Courier New"/>
                <a:cs typeface="Courier New"/>
              </a:rPr>
              <a:t>...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322025" y="4945629"/>
            <a:ext cx="1122680" cy="15144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R="125095" algn="r">
              <a:lnSpc>
                <a:spcPct val="100000"/>
              </a:lnSpc>
              <a:spcBef>
                <a:spcPts val="105"/>
              </a:spcBef>
            </a:pPr>
            <a:r>
              <a:rPr sz="1600" spc="-5" dirty="0">
                <a:latin typeface="Courier New"/>
                <a:cs typeface="Courier New"/>
              </a:rPr>
              <a:t>25</a:t>
            </a:r>
            <a:r>
              <a:rPr sz="1600" spc="-40" dirty="0">
                <a:latin typeface="Courier New"/>
                <a:cs typeface="Courier New"/>
              </a:rPr>
              <a:t> </a:t>
            </a:r>
            <a:r>
              <a:rPr sz="1600" spc="-10" dirty="0">
                <a:latin typeface="Courier New"/>
                <a:cs typeface="Courier New"/>
              </a:rPr>
              <a:t>Aaron</a:t>
            </a:r>
            <a:endParaRPr sz="1600">
              <a:latin typeface="Courier New"/>
              <a:cs typeface="Courier New"/>
            </a:endParaRPr>
          </a:p>
          <a:p>
            <a:pPr marR="125730" algn="r">
              <a:lnSpc>
                <a:spcPct val="100000"/>
              </a:lnSpc>
              <a:spcBef>
                <a:spcPts val="55"/>
              </a:spcBef>
            </a:pPr>
            <a:r>
              <a:rPr sz="1600" dirty="0">
                <a:latin typeface="Courier New"/>
                <a:cs typeface="Courier New"/>
              </a:rPr>
              <a:t>6</a:t>
            </a:r>
            <a:r>
              <a:rPr sz="1600" spc="-45" dirty="0">
                <a:latin typeface="Courier New"/>
                <a:cs typeface="Courier New"/>
              </a:rPr>
              <a:t> </a:t>
            </a:r>
            <a:r>
              <a:rPr sz="1600" spc="-10" dirty="0">
                <a:latin typeface="Courier New"/>
                <a:cs typeface="Courier New"/>
              </a:rPr>
              <a:t>Abate</a:t>
            </a:r>
            <a:endParaRPr sz="1600">
              <a:latin typeface="Courier New"/>
              <a:cs typeface="Courier New"/>
            </a:endParaRPr>
          </a:p>
          <a:p>
            <a:pPr marL="133350">
              <a:lnSpc>
                <a:spcPts val="1910"/>
              </a:lnSpc>
              <a:spcBef>
                <a:spcPts val="55"/>
              </a:spcBef>
            </a:pPr>
            <a:r>
              <a:rPr sz="1600" dirty="0">
                <a:latin typeface="Courier New"/>
                <a:cs typeface="Courier New"/>
              </a:rPr>
              <a:t>1</a:t>
            </a:r>
            <a:r>
              <a:rPr sz="1600" spc="-45" dirty="0">
                <a:latin typeface="Courier New"/>
                <a:cs typeface="Courier New"/>
              </a:rPr>
              <a:t> </a:t>
            </a:r>
            <a:r>
              <a:rPr sz="1600" spc="-10" dirty="0">
                <a:latin typeface="Courier New"/>
                <a:cs typeface="Courier New"/>
              </a:rPr>
              <a:t>Abates</a:t>
            </a:r>
            <a:endParaRPr sz="1600">
              <a:latin typeface="Courier New"/>
              <a:cs typeface="Courier New"/>
            </a:endParaRPr>
          </a:p>
          <a:p>
            <a:pPr marL="383540" indent="-250825">
              <a:lnSpc>
                <a:spcPts val="1910"/>
              </a:lnSpc>
              <a:buAutoNum type="arabicPlain" startAt="5"/>
              <a:tabLst>
                <a:tab pos="384175" algn="l"/>
              </a:tabLst>
            </a:pPr>
            <a:r>
              <a:rPr sz="1600" spc="-15" dirty="0">
                <a:latin typeface="Courier New"/>
                <a:cs typeface="Courier New"/>
              </a:rPr>
              <a:t>Ab</a:t>
            </a:r>
            <a:r>
              <a:rPr sz="1600" spc="-20" dirty="0">
                <a:latin typeface="Courier New"/>
                <a:cs typeface="Courier New"/>
              </a:rPr>
              <a:t>b</a:t>
            </a:r>
            <a:r>
              <a:rPr sz="1600" spc="-15" dirty="0">
                <a:latin typeface="Courier New"/>
                <a:cs typeface="Courier New"/>
              </a:rPr>
              <a:t>es</a:t>
            </a:r>
            <a:r>
              <a:rPr sz="1600" dirty="0">
                <a:latin typeface="Courier New"/>
                <a:cs typeface="Courier New"/>
              </a:rPr>
              <a:t>s</a:t>
            </a:r>
            <a:endParaRPr sz="1600">
              <a:latin typeface="Courier New"/>
              <a:cs typeface="Courier New"/>
            </a:endParaRPr>
          </a:p>
          <a:p>
            <a:pPr marL="383540" indent="-250825">
              <a:lnSpc>
                <a:spcPct val="100000"/>
              </a:lnSpc>
              <a:spcBef>
                <a:spcPts val="50"/>
              </a:spcBef>
              <a:buAutoNum type="arabicPlain" startAt="5"/>
              <a:tabLst>
                <a:tab pos="384175" algn="l"/>
              </a:tabLst>
            </a:pPr>
            <a:r>
              <a:rPr sz="1600" spc="-10" dirty="0">
                <a:latin typeface="Courier New"/>
                <a:cs typeface="Courier New"/>
              </a:rPr>
              <a:t>Abbey</a:t>
            </a:r>
            <a:endParaRPr sz="1600">
              <a:latin typeface="Courier New"/>
              <a:cs typeface="Courier New"/>
            </a:endParaRPr>
          </a:p>
          <a:p>
            <a:pPr marL="133350">
              <a:lnSpc>
                <a:spcPct val="100000"/>
              </a:lnSpc>
              <a:spcBef>
                <a:spcPts val="55"/>
              </a:spcBef>
            </a:pPr>
            <a:r>
              <a:rPr sz="1600" dirty="0">
                <a:latin typeface="Courier New"/>
                <a:cs typeface="Courier New"/>
              </a:rPr>
              <a:t>3</a:t>
            </a:r>
            <a:r>
              <a:rPr sz="1600" spc="-45" dirty="0">
                <a:latin typeface="Courier New"/>
                <a:cs typeface="Courier New"/>
              </a:rPr>
              <a:t> </a:t>
            </a:r>
            <a:r>
              <a:rPr sz="1600" spc="-10" dirty="0">
                <a:latin typeface="Courier New"/>
                <a:cs typeface="Courier New"/>
              </a:rPr>
              <a:t>Abbot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322025" y="6440107"/>
            <a:ext cx="505459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spc="20" dirty="0">
                <a:latin typeface="Calibri"/>
                <a:cs typeface="Calibri"/>
              </a:rPr>
              <a:t>....</a:t>
            </a:r>
            <a:r>
              <a:rPr sz="1600" spc="125" dirty="0">
                <a:latin typeface="Calibri"/>
                <a:cs typeface="Calibri"/>
              </a:rPr>
              <a:t> </a:t>
            </a:r>
            <a:r>
              <a:rPr sz="1600" spc="5" dirty="0">
                <a:latin typeface="Calibri"/>
                <a:cs typeface="Calibri"/>
              </a:rPr>
              <a:t>…</a:t>
            </a:r>
            <a:endParaRPr sz="1600"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6683375" y="3425532"/>
            <a:ext cx="4010025" cy="353060"/>
          </a:xfrm>
          <a:custGeom>
            <a:avLst/>
            <a:gdLst/>
            <a:ahLst/>
            <a:cxnLst/>
            <a:rect l="l" t="t" r="r" b="b"/>
            <a:pathLst>
              <a:path w="4010025" h="353060">
                <a:moveTo>
                  <a:pt x="4010025" y="352717"/>
                </a:moveTo>
                <a:lnTo>
                  <a:pt x="0" y="352717"/>
                </a:lnTo>
                <a:lnTo>
                  <a:pt x="0" y="0"/>
                </a:lnTo>
                <a:lnTo>
                  <a:pt x="4010025" y="0"/>
                </a:lnTo>
                <a:lnTo>
                  <a:pt x="4010025" y="352717"/>
                </a:lnTo>
                <a:close/>
              </a:path>
            </a:pathLst>
          </a:custGeom>
          <a:solidFill>
            <a:srgbClr val="FFCC6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777608" y="3435465"/>
            <a:ext cx="3849370" cy="315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15" dirty="0">
                <a:latin typeface="Lucida Sans"/>
                <a:cs typeface="Lucida Sans"/>
              </a:rPr>
              <a:t>Change </a:t>
            </a:r>
            <a:r>
              <a:rPr sz="1900" dirty="0">
                <a:latin typeface="Lucida Sans"/>
                <a:cs typeface="Lucida Sans"/>
              </a:rPr>
              <a:t>all </a:t>
            </a:r>
            <a:r>
              <a:rPr sz="1900" spc="-20" dirty="0">
                <a:latin typeface="Lucida Sans"/>
                <a:cs typeface="Lucida Sans"/>
              </a:rPr>
              <a:t>non-alpha </a:t>
            </a:r>
            <a:r>
              <a:rPr sz="1900" spc="10" dirty="0">
                <a:latin typeface="Lucida Sans"/>
                <a:cs typeface="Lucida Sans"/>
              </a:rPr>
              <a:t>to</a:t>
            </a:r>
            <a:r>
              <a:rPr sz="1900" spc="-145" dirty="0">
                <a:latin typeface="Lucida Sans"/>
                <a:cs typeface="Lucida Sans"/>
              </a:rPr>
              <a:t> </a:t>
            </a:r>
            <a:r>
              <a:rPr sz="1900" spc="-25" dirty="0">
                <a:latin typeface="Lucida Sans"/>
                <a:cs typeface="Lucida Sans"/>
              </a:rPr>
              <a:t>newlines</a:t>
            </a:r>
            <a:endParaRPr sz="1900">
              <a:latin typeface="Lucida Sans"/>
              <a:cs typeface="Lucida San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118891" y="3871074"/>
            <a:ext cx="3211830" cy="353060"/>
          </a:xfrm>
          <a:prstGeom prst="rect">
            <a:avLst/>
          </a:prstGeom>
          <a:solidFill>
            <a:srgbClr val="FFCC65"/>
          </a:solidFill>
        </p:spPr>
        <p:txBody>
          <a:bodyPr vert="horz" wrap="square" lIns="0" tIns="22225" rIns="0" bIns="0" rtlCol="0">
            <a:spAutoFit/>
          </a:bodyPr>
          <a:lstStyle/>
          <a:p>
            <a:pPr marL="106680">
              <a:lnSpc>
                <a:spcPct val="100000"/>
              </a:lnSpc>
              <a:spcBef>
                <a:spcPts val="175"/>
              </a:spcBef>
            </a:pPr>
            <a:r>
              <a:rPr sz="1900" dirty="0">
                <a:latin typeface="Lucida Sans"/>
                <a:cs typeface="Lucida Sans"/>
              </a:rPr>
              <a:t>Sort </a:t>
            </a:r>
            <a:r>
              <a:rPr sz="1900" spc="15" dirty="0">
                <a:latin typeface="Lucida Sans"/>
                <a:cs typeface="Lucida Sans"/>
              </a:rPr>
              <a:t>in </a:t>
            </a:r>
            <a:r>
              <a:rPr sz="1900" spc="-20" dirty="0">
                <a:latin typeface="Lucida Sans"/>
                <a:cs typeface="Lucida Sans"/>
              </a:rPr>
              <a:t>alphabetical</a:t>
            </a:r>
            <a:r>
              <a:rPr sz="1900" spc="-135" dirty="0">
                <a:latin typeface="Lucida Sans"/>
                <a:cs typeface="Lucida Sans"/>
              </a:rPr>
              <a:t> </a:t>
            </a:r>
            <a:r>
              <a:rPr sz="1900" spc="-25" dirty="0">
                <a:latin typeface="Lucida Sans"/>
                <a:cs typeface="Lucida Sans"/>
              </a:rPr>
              <a:t>order</a:t>
            </a:r>
            <a:endParaRPr sz="1900">
              <a:latin typeface="Lucida Sans"/>
              <a:cs typeface="Lucida San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564483" y="4316615"/>
            <a:ext cx="3472179" cy="353060"/>
          </a:xfrm>
          <a:prstGeom prst="rect">
            <a:avLst/>
          </a:prstGeom>
          <a:solidFill>
            <a:srgbClr val="FFCC65"/>
          </a:solidFill>
        </p:spPr>
        <p:txBody>
          <a:bodyPr vert="horz" wrap="square" lIns="0" tIns="22225" rIns="0" bIns="0" rtlCol="0">
            <a:spAutoFit/>
          </a:bodyPr>
          <a:lstStyle/>
          <a:p>
            <a:pPr marL="106680">
              <a:lnSpc>
                <a:spcPct val="100000"/>
              </a:lnSpc>
              <a:spcBef>
                <a:spcPts val="175"/>
              </a:spcBef>
            </a:pPr>
            <a:r>
              <a:rPr sz="1900" spc="-15" dirty="0">
                <a:latin typeface="Lucida Sans"/>
                <a:cs typeface="Lucida Sans"/>
              </a:rPr>
              <a:t>Merge and count </a:t>
            </a:r>
            <a:r>
              <a:rPr sz="1900" spc="-25" dirty="0">
                <a:latin typeface="Lucida Sans"/>
                <a:cs typeface="Lucida Sans"/>
              </a:rPr>
              <a:t>each</a:t>
            </a:r>
            <a:r>
              <a:rPr sz="1900" spc="-114" dirty="0">
                <a:latin typeface="Lucida Sans"/>
                <a:cs typeface="Lucida Sans"/>
              </a:rPr>
              <a:t> </a:t>
            </a:r>
            <a:r>
              <a:rPr sz="1900" dirty="0">
                <a:latin typeface="Lucida Sans"/>
                <a:cs typeface="Lucida Sans"/>
              </a:rPr>
              <a:t>type</a:t>
            </a:r>
            <a:endParaRPr sz="190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485775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5" dirty="0"/>
              <a:t>The </a:t>
            </a:r>
            <a:r>
              <a:rPr dirty="0"/>
              <a:t>first </a:t>
            </a:r>
            <a:r>
              <a:rPr spc="5" dirty="0"/>
              <a:t>step:</a:t>
            </a:r>
            <a:r>
              <a:rPr spc="-50" dirty="0"/>
              <a:t> </a:t>
            </a:r>
            <a:r>
              <a:rPr spc="5" dirty="0"/>
              <a:t>tokenizing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374665"/>
            <a:ext cx="2681605" cy="367728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300" spc="15" dirty="0">
                <a:latin typeface="Courier New"/>
                <a:cs typeface="Courier New"/>
              </a:rPr>
              <a:t>tr </a:t>
            </a:r>
            <a:r>
              <a:rPr sz="2300" spc="10" dirty="0">
                <a:latin typeface="Courier New"/>
                <a:cs typeface="Courier New"/>
              </a:rPr>
              <a:t>-sc</a:t>
            </a:r>
            <a:r>
              <a:rPr sz="2300" spc="-25" dirty="0">
                <a:latin typeface="Courier New"/>
                <a:cs typeface="Courier New"/>
              </a:rPr>
              <a:t> </a:t>
            </a:r>
            <a:r>
              <a:rPr sz="2300" spc="5" dirty="0">
                <a:latin typeface="Courier New"/>
                <a:cs typeface="Courier New"/>
              </a:rPr>
              <a:t>’A-Za-z’</a:t>
            </a:r>
            <a:endParaRPr sz="23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100">
              <a:latin typeface="Courier New"/>
              <a:cs typeface="Courier New"/>
            </a:endParaRPr>
          </a:p>
          <a:p>
            <a:pPr marL="12700" marR="1814195">
              <a:lnSpc>
                <a:spcPct val="121800"/>
              </a:lnSpc>
            </a:pPr>
            <a:r>
              <a:rPr sz="1600" spc="-10" dirty="0">
                <a:latin typeface="Courier New"/>
                <a:cs typeface="Courier New"/>
              </a:rPr>
              <a:t>THE  </a:t>
            </a:r>
            <a:r>
              <a:rPr sz="1600" spc="-15" dirty="0">
                <a:latin typeface="Courier New"/>
                <a:cs typeface="Courier New"/>
              </a:rPr>
              <a:t>SO</a:t>
            </a:r>
            <a:r>
              <a:rPr sz="1600" spc="-20" dirty="0">
                <a:latin typeface="Courier New"/>
                <a:cs typeface="Courier New"/>
              </a:rPr>
              <a:t>N</a:t>
            </a:r>
            <a:r>
              <a:rPr sz="1600" spc="-15" dirty="0">
                <a:latin typeface="Courier New"/>
                <a:cs typeface="Courier New"/>
              </a:rPr>
              <a:t>NET</a:t>
            </a:r>
            <a:r>
              <a:rPr sz="1600" dirty="0">
                <a:latin typeface="Courier New"/>
                <a:cs typeface="Courier New"/>
              </a:rPr>
              <a:t>S</a:t>
            </a:r>
            <a:endParaRPr sz="1600">
              <a:latin typeface="Courier New"/>
              <a:cs typeface="Courier New"/>
            </a:endParaRPr>
          </a:p>
          <a:p>
            <a:pPr marL="12700" marR="1814195">
              <a:lnSpc>
                <a:spcPct val="121800"/>
              </a:lnSpc>
            </a:pPr>
            <a:r>
              <a:rPr sz="1600" spc="-5" dirty="0">
                <a:latin typeface="Courier New"/>
                <a:cs typeface="Courier New"/>
              </a:rPr>
              <a:t>by  </a:t>
            </a:r>
            <a:r>
              <a:rPr sz="1600" spc="-15" dirty="0">
                <a:latin typeface="Courier New"/>
                <a:cs typeface="Courier New"/>
              </a:rPr>
              <a:t>Wi</a:t>
            </a:r>
            <a:r>
              <a:rPr sz="1600" spc="-20" dirty="0">
                <a:latin typeface="Courier New"/>
                <a:cs typeface="Courier New"/>
              </a:rPr>
              <a:t>l</a:t>
            </a:r>
            <a:r>
              <a:rPr sz="1600" spc="-15" dirty="0">
                <a:latin typeface="Courier New"/>
                <a:cs typeface="Courier New"/>
              </a:rPr>
              <a:t>lia</a:t>
            </a:r>
            <a:r>
              <a:rPr sz="1600" dirty="0">
                <a:latin typeface="Courier New"/>
                <a:cs typeface="Courier New"/>
              </a:rPr>
              <a:t>m</a:t>
            </a:r>
            <a:endParaRPr sz="1600">
              <a:latin typeface="Courier New"/>
              <a:cs typeface="Courier New"/>
            </a:endParaRPr>
          </a:p>
          <a:p>
            <a:pPr marL="12700" marR="1331595">
              <a:lnSpc>
                <a:spcPct val="121800"/>
              </a:lnSpc>
              <a:spcBef>
                <a:spcPts val="75"/>
              </a:spcBef>
            </a:pPr>
            <a:r>
              <a:rPr sz="1600" spc="-15" dirty="0">
                <a:latin typeface="Courier New"/>
                <a:cs typeface="Courier New"/>
              </a:rPr>
              <a:t>Sh</a:t>
            </a:r>
            <a:r>
              <a:rPr sz="1600" spc="-20" dirty="0">
                <a:latin typeface="Courier New"/>
                <a:cs typeface="Courier New"/>
              </a:rPr>
              <a:t>a</a:t>
            </a:r>
            <a:r>
              <a:rPr sz="1600" spc="-15" dirty="0">
                <a:latin typeface="Courier New"/>
                <a:cs typeface="Courier New"/>
              </a:rPr>
              <a:t>kesp</a:t>
            </a:r>
            <a:r>
              <a:rPr sz="1600" spc="-20" dirty="0">
                <a:latin typeface="Courier New"/>
                <a:cs typeface="Courier New"/>
              </a:rPr>
              <a:t>e</a:t>
            </a:r>
            <a:r>
              <a:rPr sz="1600" spc="-15" dirty="0">
                <a:latin typeface="Courier New"/>
                <a:cs typeface="Courier New"/>
              </a:rPr>
              <a:t>ar</a:t>
            </a:r>
            <a:r>
              <a:rPr sz="1600" dirty="0">
                <a:latin typeface="Courier New"/>
                <a:cs typeface="Courier New"/>
              </a:rPr>
              <a:t>e  </a:t>
            </a:r>
            <a:r>
              <a:rPr sz="1600" spc="-10" dirty="0">
                <a:latin typeface="Courier New"/>
                <a:cs typeface="Courier New"/>
              </a:rPr>
              <a:t>From  fairest  creatures  </a:t>
            </a:r>
            <a:r>
              <a:rPr sz="1600" spc="-5" dirty="0">
                <a:latin typeface="Courier New"/>
                <a:cs typeface="Courier New"/>
              </a:rPr>
              <a:t>We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95"/>
              </a:spcBef>
            </a:pPr>
            <a:r>
              <a:rPr sz="1600" spc="-10" dirty="0">
                <a:latin typeface="Courier New"/>
                <a:cs typeface="Courier New"/>
              </a:rPr>
              <a:t>...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300174" y="2374665"/>
            <a:ext cx="4287520" cy="3822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300" spc="5" dirty="0">
                <a:latin typeface="Courier New"/>
                <a:cs typeface="Courier New"/>
              </a:rPr>
              <a:t>’\n’ </a:t>
            </a:r>
            <a:r>
              <a:rPr sz="2300" spc="20" dirty="0">
                <a:latin typeface="Courier New"/>
                <a:cs typeface="Courier New"/>
              </a:rPr>
              <a:t>&lt; </a:t>
            </a:r>
            <a:r>
              <a:rPr sz="2300" spc="5" dirty="0">
                <a:latin typeface="Courier New"/>
                <a:cs typeface="Courier New"/>
              </a:rPr>
              <a:t>shakes.txt </a:t>
            </a:r>
            <a:r>
              <a:rPr sz="2300" spc="20" dirty="0">
                <a:latin typeface="Courier New"/>
                <a:cs typeface="Courier New"/>
              </a:rPr>
              <a:t>|</a:t>
            </a:r>
            <a:r>
              <a:rPr sz="2300" spc="110" dirty="0">
                <a:latin typeface="Courier New"/>
                <a:cs typeface="Courier New"/>
              </a:rPr>
              <a:t> </a:t>
            </a:r>
            <a:r>
              <a:rPr sz="2300" spc="10" dirty="0">
                <a:latin typeface="Courier New"/>
                <a:cs typeface="Courier New"/>
              </a:rPr>
              <a:t>head</a:t>
            </a:r>
            <a:endParaRPr sz="2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346700" y="1358049"/>
            <a:ext cx="3593141" cy="1457194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 marR="5080" indent="73660">
              <a:lnSpc>
                <a:spcPts val="5550"/>
              </a:lnSpc>
              <a:spcBef>
                <a:spcPts val="335"/>
              </a:spcBef>
            </a:pPr>
            <a:r>
              <a:rPr lang="en-US" sz="4650" spc="25" dirty="0">
                <a:latin typeface="Calibri"/>
                <a:cs typeface="Calibri"/>
              </a:rPr>
              <a:t>Data Preparation</a:t>
            </a:r>
            <a:endParaRPr sz="4650" dirty="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41713" y="4138333"/>
            <a:ext cx="4347845" cy="6718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4200" dirty="0">
                <a:solidFill>
                  <a:srgbClr val="A4001C"/>
                </a:solidFill>
                <a:latin typeface="Calibri"/>
                <a:cs typeface="Calibri"/>
              </a:rPr>
              <a:t>Regular</a:t>
            </a:r>
            <a:r>
              <a:rPr sz="4200" spc="-45" dirty="0">
                <a:solidFill>
                  <a:srgbClr val="A4001C"/>
                </a:solidFill>
                <a:latin typeface="Calibri"/>
                <a:cs typeface="Calibri"/>
              </a:rPr>
              <a:t> </a:t>
            </a:r>
            <a:r>
              <a:rPr sz="4200" spc="5" dirty="0">
                <a:solidFill>
                  <a:srgbClr val="A4001C"/>
                </a:solidFill>
                <a:latin typeface="Calibri"/>
                <a:cs typeface="Calibri"/>
              </a:rPr>
              <a:t>Expressions</a:t>
            </a:r>
            <a:endParaRPr sz="420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44528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478091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5" dirty="0"/>
              <a:t>The second </a:t>
            </a:r>
            <a:r>
              <a:rPr spc="5" dirty="0"/>
              <a:t>step:</a:t>
            </a:r>
            <a:r>
              <a:rPr spc="-55" dirty="0"/>
              <a:t> </a:t>
            </a:r>
            <a:r>
              <a:rPr dirty="0"/>
              <a:t>sorting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374665"/>
            <a:ext cx="5883910" cy="3822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300" spc="15" dirty="0">
                <a:latin typeface="Courier New"/>
                <a:cs typeface="Courier New"/>
              </a:rPr>
              <a:t>tr </a:t>
            </a:r>
            <a:r>
              <a:rPr sz="2300" spc="10" dirty="0">
                <a:latin typeface="Courier New"/>
                <a:cs typeface="Courier New"/>
              </a:rPr>
              <a:t>-sc </a:t>
            </a:r>
            <a:r>
              <a:rPr sz="2300" spc="5" dirty="0">
                <a:latin typeface="Courier New"/>
                <a:cs typeface="Courier New"/>
              </a:rPr>
              <a:t>’A-Za-z’ ’\n’ </a:t>
            </a:r>
            <a:r>
              <a:rPr sz="2300" spc="20" dirty="0">
                <a:latin typeface="Courier New"/>
                <a:cs typeface="Courier New"/>
              </a:rPr>
              <a:t>&lt;</a:t>
            </a:r>
            <a:r>
              <a:rPr sz="2300" spc="200" dirty="0">
                <a:latin typeface="Courier New"/>
                <a:cs typeface="Courier New"/>
              </a:rPr>
              <a:t> </a:t>
            </a:r>
            <a:r>
              <a:rPr sz="2300" spc="5" dirty="0">
                <a:latin typeface="Courier New"/>
                <a:cs typeface="Courier New"/>
              </a:rPr>
              <a:t>shakes.txt</a:t>
            </a:r>
            <a:endParaRPr sz="230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501957" y="2374665"/>
            <a:ext cx="2329180" cy="3822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300" spc="20" dirty="0">
                <a:latin typeface="Courier New"/>
                <a:cs typeface="Courier New"/>
              </a:rPr>
              <a:t>| </a:t>
            </a:r>
            <a:r>
              <a:rPr sz="2300" spc="10" dirty="0">
                <a:latin typeface="Courier New"/>
                <a:cs typeface="Courier New"/>
              </a:rPr>
              <a:t>sort </a:t>
            </a:r>
            <a:r>
              <a:rPr sz="2300" spc="20" dirty="0">
                <a:latin typeface="Courier New"/>
                <a:cs typeface="Courier New"/>
              </a:rPr>
              <a:t>|</a:t>
            </a:r>
            <a:r>
              <a:rPr sz="2300" spc="-70" dirty="0">
                <a:latin typeface="Courier New"/>
                <a:cs typeface="Courier New"/>
              </a:rPr>
              <a:t> </a:t>
            </a:r>
            <a:r>
              <a:rPr sz="2300" spc="10" dirty="0">
                <a:latin typeface="Courier New"/>
                <a:cs typeface="Courier New"/>
              </a:rPr>
              <a:t>head</a:t>
            </a:r>
            <a:endParaRPr sz="23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0680" y="3037433"/>
            <a:ext cx="389890" cy="30149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246379" algn="just">
              <a:lnSpc>
                <a:spcPct val="122300"/>
              </a:lnSpc>
              <a:spcBef>
                <a:spcPts val="90"/>
              </a:spcBef>
            </a:pPr>
            <a:r>
              <a:rPr sz="1600" dirty="0">
                <a:latin typeface="Courier New"/>
                <a:cs typeface="Courier New"/>
              </a:rPr>
              <a:t>A  A  A  A  A  A  A  A  A</a:t>
            </a:r>
            <a:endParaRPr sz="16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90"/>
              </a:spcBef>
            </a:pPr>
            <a:r>
              <a:rPr sz="1600" spc="-15" dirty="0">
                <a:latin typeface="Courier New"/>
                <a:cs typeface="Courier New"/>
              </a:rPr>
              <a:t>..</a:t>
            </a:r>
            <a:r>
              <a:rPr sz="1600" dirty="0">
                <a:latin typeface="Courier New"/>
                <a:cs typeface="Courier New"/>
              </a:rPr>
              <a:t>.</a:t>
            </a:r>
            <a:endParaRPr sz="16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309409"/>
            <a:ext cx="291338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More</a:t>
            </a:r>
            <a:r>
              <a:rPr spc="-45" dirty="0"/>
              <a:t> </a:t>
            </a:r>
            <a:r>
              <a:rPr spc="-5" dirty="0"/>
              <a:t>counting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342518" y="2136909"/>
          <a:ext cx="9984739" cy="15742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38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24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52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47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663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65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71398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746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5814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77892">
                <a:tc>
                  <a:txBody>
                    <a:bodyPr/>
                    <a:lstStyle/>
                    <a:p>
                      <a:pPr marL="31750">
                        <a:lnSpc>
                          <a:spcPts val="3195"/>
                        </a:lnSpc>
                      </a:pPr>
                      <a:r>
                        <a:rPr sz="2750" i="1" dirty="0">
                          <a:solidFill>
                            <a:srgbClr val="CC0000"/>
                          </a:solidFill>
                          <a:latin typeface="Times New Roman"/>
                          <a:cs typeface="Times New Roman"/>
                        </a:rPr>
                        <a:t>•</a:t>
                      </a:r>
                      <a:endParaRPr sz="275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6">
                  <a:txBody>
                    <a:bodyPr/>
                    <a:lstStyle/>
                    <a:p>
                      <a:pPr marL="66675">
                        <a:lnSpc>
                          <a:spcPts val="3195"/>
                        </a:lnSpc>
                      </a:pPr>
                      <a:r>
                        <a:rPr sz="2750" spc="5" dirty="0">
                          <a:latin typeface="Calibri"/>
                          <a:cs typeface="Calibri"/>
                        </a:rPr>
                        <a:t>Merging </a:t>
                      </a:r>
                      <a:r>
                        <a:rPr sz="2750" spc="10" dirty="0">
                          <a:latin typeface="Calibri"/>
                          <a:cs typeface="Calibri"/>
                        </a:rPr>
                        <a:t>upper </a:t>
                      </a:r>
                      <a:r>
                        <a:rPr sz="2750" spc="5" dirty="0">
                          <a:latin typeface="Calibri"/>
                          <a:cs typeface="Calibri"/>
                        </a:rPr>
                        <a:t>and </a:t>
                      </a:r>
                      <a:r>
                        <a:rPr sz="2750" spc="10" dirty="0">
                          <a:latin typeface="Calibri"/>
                          <a:cs typeface="Calibri"/>
                        </a:rPr>
                        <a:t>lower</a:t>
                      </a:r>
                      <a:r>
                        <a:rPr sz="275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750" spc="5" dirty="0">
                          <a:latin typeface="Calibri"/>
                          <a:cs typeface="Calibri"/>
                        </a:rPr>
                        <a:t>case</a:t>
                      </a:r>
                      <a:endParaRPr sz="2750">
                        <a:latin typeface="Calibri"/>
                        <a:cs typeface="Calibri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373">
                <a:tc>
                  <a:txBody>
                    <a:bodyPr/>
                    <a:lstStyle/>
                    <a:p>
                      <a:pPr marL="31750">
                        <a:lnSpc>
                          <a:spcPts val="2185"/>
                        </a:lnSpc>
                      </a:pPr>
                      <a:r>
                        <a:rPr sz="1900" spc="10" dirty="0">
                          <a:latin typeface="Courier New"/>
                          <a:cs typeface="Courier New"/>
                        </a:rPr>
                        <a:t>tr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 gridSpan="6">
                  <a:txBody>
                    <a:bodyPr/>
                    <a:lstStyle/>
                    <a:p>
                      <a:pPr marL="94615">
                        <a:lnSpc>
                          <a:spcPts val="2185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‘A-Z’</a:t>
                      </a:r>
                      <a:r>
                        <a:rPr sz="1900" spc="-24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900" spc="20" dirty="0">
                          <a:latin typeface="Courier New"/>
                          <a:cs typeface="Courier New"/>
                        </a:rPr>
                        <a:t>‘a-z’</a:t>
                      </a:r>
                      <a:r>
                        <a:rPr sz="1900" spc="-16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900" dirty="0">
                          <a:latin typeface="Courier New"/>
                          <a:cs typeface="Courier New"/>
                        </a:rPr>
                        <a:t>&lt;</a:t>
                      </a:r>
                      <a:r>
                        <a:rPr sz="1900" spc="-9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900" spc="5" dirty="0">
                          <a:latin typeface="Courier New"/>
                          <a:cs typeface="Courier New"/>
                        </a:rPr>
                        <a:t>shakes.txt</a:t>
                      </a:r>
                      <a:r>
                        <a:rPr sz="1900" spc="-31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900" dirty="0">
                          <a:latin typeface="Courier New"/>
                          <a:cs typeface="Courier New"/>
                        </a:rPr>
                        <a:t>|</a:t>
                      </a:r>
                      <a:r>
                        <a:rPr sz="1900" spc="-2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900" spc="10" dirty="0">
                          <a:latin typeface="Courier New"/>
                          <a:cs typeface="Courier New"/>
                        </a:rPr>
                        <a:t>tr</a:t>
                      </a:r>
                      <a:r>
                        <a:rPr sz="1900" spc="-9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900" spc="15" dirty="0">
                          <a:latin typeface="Courier New"/>
                          <a:cs typeface="Courier New"/>
                        </a:rPr>
                        <a:t>–sc</a:t>
                      </a:r>
                      <a:r>
                        <a:rPr sz="1900" spc="-9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900" spc="5" dirty="0">
                          <a:latin typeface="Courier New"/>
                          <a:cs typeface="Courier New"/>
                        </a:rPr>
                        <a:t>‘A-Za-z’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11430" algn="ctr">
                        <a:lnSpc>
                          <a:spcPts val="2185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‘\n’ </a:t>
                      </a:r>
                      <a:r>
                        <a:rPr sz="1900" dirty="0">
                          <a:latin typeface="Courier New"/>
                          <a:cs typeface="Courier New"/>
                        </a:rPr>
                        <a:t>| </a:t>
                      </a:r>
                      <a:r>
                        <a:rPr sz="1900" spc="20" dirty="0">
                          <a:latin typeface="Courier New"/>
                          <a:cs typeface="Courier New"/>
                        </a:rPr>
                        <a:t>sort </a:t>
                      </a:r>
                      <a:r>
                        <a:rPr sz="1900" dirty="0">
                          <a:latin typeface="Courier New"/>
                          <a:cs typeface="Courier New"/>
                        </a:rPr>
                        <a:t>|</a:t>
                      </a:r>
                      <a:r>
                        <a:rPr sz="1900" spc="-55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900" spc="20" dirty="0">
                          <a:latin typeface="Courier New"/>
                          <a:cs typeface="Courier New"/>
                        </a:rPr>
                        <a:t>uniq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49530">
                        <a:lnSpc>
                          <a:spcPts val="2185"/>
                        </a:lnSpc>
                      </a:pPr>
                      <a:r>
                        <a:rPr sz="1900" spc="10" dirty="0">
                          <a:latin typeface="Courier New"/>
                          <a:cs typeface="Courier New"/>
                        </a:rPr>
                        <a:t>–c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303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2750" i="1" dirty="0">
                          <a:solidFill>
                            <a:srgbClr val="CC0000"/>
                          </a:solidFill>
                          <a:latin typeface="Times New Roman"/>
                          <a:cs typeface="Times New Roman"/>
                        </a:rPr>
                        <a:t>•</a:t>
                      </a:r>
                      <a:endParaRPr sz="2750">
                        <a:latin typeface="Times New Roman"/>
                        <a:cs typeface="Times New Roman"/>
                      </a:endParaRPr>
                    </a:p>
                  </a:txBody>
                  <a:tcPr marL="0" marR="0" marT="29845" marB="0"/>
                </a:tc>
                <a:tc gridSpan="6">
                  <a:txBody>
                    <a:bodyPr/>
                    <a:lstStyle/>
                    <a:p>
                      <a:pPr marL="66675">
                        <a:lnSpc>
                          <a:spcPct val="100000"/>
                        </a:lnSpc>
                        <a:spcBef>
                          <a:spcPts val="235"/>
                        </a:spcBef>
                      </a:pPr>
                      <a:r>
                        <a:rPr sz="2750" spc="5" dirty="0">
                          <a:latin typeface="Calibri"/>
                          <a:cs typeface="Calibri"/>
                        </a:rPr>
                        <a:t>Sorting </a:t>
                      </a:r>
                      <a:r>
                        <a:rPr sz="2750" spc="15" dirty="0">
                          <a:latin typeface="Calibri"/>
                          <a:cs typeface="Calibri"/>
                        </a:rPr>
                        <a:t>the</a:t>
                      </a:r>
                      <a:r>
                        <a:rPr sz="275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750" spc="10" dirty="0">
                          <a:latin typeface="Calibri"/>
                          <a:cs typeface="Calibri"/>
                        </a:rPr>
                        <a:t>counts</a:t>
                      </a:r>
                      <a:endParaRPr sz="2750">
                        <a:latin typeface="Calibri"/>
                        <a:cs typeface="Calibri"/>
                      </a:endParaRPr>
                    </a:p>
                  </a:txBody>
                  <a:tcPr marL="0" marR="0" marT="29845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9696">
                <a:tc>
                  <a:txBody>
                    <a:bodyPr/>
                    <a:lstStyle/>
                    <a:p>
                      <a:pPr marL="31750">
                        <a:lnSpc>
                          <a:spcPts val="1895"/>
                        </a:lnSpc>
                        <a:spcBef>
                          <a:spcPts val="285"/>
                        </a:spcBef>
                      </a:pPr>
                      <a:r>
                        <a:rPr sz="1600" spc="-5" dirty="0">
                          <a:latin typeface="Courier New"/>
                          <a:cs typeface="Courier New"/>
                        </a:rPr>
                        <a:t>tr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L="38735">
                        <a:lnSpc>
                          <a:spcPts val="1895"/>
                        </a:lnSpc>
                        <a:spcBef>
                          <a:spcPts val="285"/>
                        </a:spcBef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‘A-Z’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ts val="1895"/>
                        </a:lnSpc>
                        <a:spcBef>
                          <a:spcPts val="285"/>
                        </a:spcBef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‘a-z’ </a:t>
                      </a:r>
                      <a:r>
                        <a:rPr sz="1600" dirty="0">
                          <a:latin typeface="Courier New"/>
                          <a:cs typeface="Courier New"/>
                        </a:rPr>
                        <a:t>&lt;</a:t>
                      </a:r>
                      <a:r>
                        <a:rPr sz="1600" spc="11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600" spc="-10" dirty="0">
                          <a:latin typeface="Courier New"/>
                          <a:cs typeface="Courier New"/>
                        </a:rPr>
                        <a:t>shakes.txt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L="82550">
                        <a:lnSpc>
                          <a:spcPts val="1895"/>
                        </a:lnSpc>
                        <a:spcBef>
                          <a:spcPts val="285"/>
                        </a:spcBef>
                      </a:pPr>
                      <a:r>
                        <a:rPr sz="1600" dirty="0">
                          <a:latin typeface="Courier New"/>
                          <a:cs typeface="Courier New"/>
                        </a:rPr>
                        <a:t>|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L="59055">
                        <a:lnSpc>
                          <a:spcPts val="1895"/>
                        </a:lnSpc>
                        <a:spcBef>
                          <a:spcPts val="285"/>
                        </a:spcBef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tr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L="63500">
                        <a:lnSpc>
                          <a:spcPts val="1895"/>
                        </a:lnSpc>
                        <a:spcBef>
                          <a:spcPts val="285"/>
                        </a:spcBef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–sc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ts val="1895"/>
                        </a:lnSpc>
                        <a:spcBef>
                          <a:spcPts val="285"/>
                        </a:spcBef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‘A-Za-z’ ‘\n’</a:t>
                      </a:r>
                      <a:r>
                        <a:rPr sz="1600" spc="254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600" dirty="0">
                          <a:latin typeface="Courier New"/>
                          <a:cs typeface="Courier New"/>
                        </a:rPr>
                        <a:t>|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L="22860" algn="ctr">
                        <a:lnSpc>
                          <a:spcPts val="1895"/>
                        </a:lnSpc>
                        <a:spcBef>
                          <a:spcPts val="285"/>
                        </a:spcBef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sort </a:t>
                      </a:r>
                      <a:r>
                        <a:rPr sz="1600" dirty="0">
                          <a:latin typeface="Courier New"/>
                          <a:cs typeface="Courier New"/>
                        </a:rPr>
                        <a:t>| </a:t>
                      </a:r>
                      <a:r>
                        <a:rPr sz="1600" spc="-10" dirty="0">
                          <a:latin typeface="Courier New"/>
                          <a:cs typeface="Courier New"/>
                        </a:rPr>
                        <a:t>uniq </a:t>
                      </a:r>
                      <a:r>
                        <a:rPr sz="1600" spc="-5" dirty="0">
                          <a:latin typeface="Courier New"/>
                          <a:cs typeface="Courier New"/>
                        </a:rPr>
                        <a:t>–c </a:t>
                      </a:r>
                      <a:r>
                        <a:rPr sz="1600" dirty="0">
                          <a:latin typeface="Courier New"/>
                          <a:cs typeface="Courier New"/>
                        </a:rPr>
                        <a:t>|</a:t>
                      </a:r>
                      <a:r>
                        <a:rPr sz="1600" spc="28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600" spc="-10" dirty="0">
                          <a:latin typeface="Courier New"/>
                          <a:cs typeface="Courier New"/>
                        </a:rPr>
                        <a:t>sort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L="86995">
                        <a:lnSpc>
                          <a:spcPts val="1895"/>
                        </a:lnSpc>
                        <a:spcBef>
                          <a:spcPts val="285"/>
                        </a:spcBef>
                      </a:pPr>
                      <a:r>
                        <a:rPr sz="1600" spc="-5" dirty="0">
                          <a:latin typeface="Courier New"/>
                          <a:cs typeface="Courier New"/>
                        </a:rPr>
                        <a:t>–n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36195" marB="0"/>
                </a:tc>
                <a:tc>
                  <a:txBody>
                    <a:bodyPr/>
                    <a:lstStyle/>
                    <a:p>
                      <a:pPr marL="83185">
                        <a:lnSpc>
                          <a:spcPts val="1895"/>
                        </a:lnSpc>
                        <a:spcBef>
                          <a:spcPts val="285"/>
                        </a:spcBef>
                      </a:pPr>
                      <a:r>
                        <a:rPr sz="1600" spc="-5" dirty="0">
                          <a:latin typeface="Courier New"/>
                          <a:cs typeface="Courier New"/>
                        </a:rPr>
                        <a:t>–r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36195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2035640" y="3887803"/>
          <a:ext cx="1358900" cy="25433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8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0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5985">
                <a:tc>
                  <a:txBody>
                    <a:bodyPr/>
                    <a:lstStyle/>
                    <a:p>
                      <a:pPr marL="31750">
                        <a:lnSpc>
                          <a:spcPts val="1814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23243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7150">
                        <a:lnSpc>
                          <a:spcPts val="1814"/>
                        </a:lnSpc>
                      </a:pPr>
                      <a:r>
                        <a:rPr sz="1900" spc="15" dirty="0">
                          <a:latin typeface="Courier New"/>
                          <a:cs typeface="Courier New"/>
                        </a:rPr>
                        <a:t>the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5267">
                <a:tc>
                  <a:txBody>
                    <a:bodyPr/>
                    <a:lstStyle/>
                    <a:p>
                      <a:pPr marL="31750">
                        <a:lnSpc>
                          <a:spcPts val="1850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22225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7150">
                        <a:lnSpc>
                          <a:spcPts val="1850"/>
                        </a:lnSpc>
                      </a:pPr>
                      <a:r>
                        <a:rPr sz="1900" dirty="0">
                          <a:latin typeface="Courier New"/>
                          <a:cs typeface="Courier New"/>
                        </a:rPr>
                        <a:t>i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9909">
                <a:tc>
                  <a:txBody>
                    <a:bodyPr/>
                    <a:lstStyle/>
                    <a:p>
                      <a:pPr marL="31750">
                        <a:lnSpc>
                          <a:spcPts val="1885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18618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7150">
                        <a:lnSpc>
                          <a:spcPts val="1885"/>
                        </a:lnSpc>
                      </a:pPr>
                      <a:r>
                        <a:rPr sz="1900" spc="15" dirty="0">
                          <a:latin typeface="Courier New"/>
                          <a:cs typeface="Courier New"/>
                        </a:rPr>
                        <a:t>and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5267">
                <a:tc>
                  <a:txBody>
                    <a:bodyPr/>
                    <a:lstStyle/>
                    <a:p>
                      <a:pPr marL="31750">
                        <a:lnSpc>
                          <a:spcPts val="1885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16339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7150">
                        <a:lnSpc>
                          <a:spcPts val="1885"/>
                        </a:lnSpc>
                      </a:pPr>
                      <a:r>
                        <a:rPr sz="1900" spc="10" dirty="0">
                          <a:latin typeface="Courier New"/>
                          <a:cs typeface="Courier New"/>
                        </a:rPr>
                        <a:t>to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5267">
                <a:tc>
                  <a:txBody>
                    <a:bodyPr/>
                    <a:lstStyle/>
                    <a:p>
                      <a:pPr marL="31750">
                        <a:lnSpc>
                          <a:spcPts val="1850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15687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7150">
                        <a:lnSpc>
                          <a:spcPts val="1850"/>
                        </a:lnSpc>
                      </a:pPr>
                      <a:r>
                        <a:rPr sz="1900" spc="10" dirty="0">
                          <a:latin typeface="Courier New"/>
                          <a:cs typeface="Courier New"/>
                        </a:rPr>
                        <a:t>of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5267">
                <a:tc>
                  <a:txBody>
                    <a:bodyPr/>
                    <a:lstStyle/>
                    <a:p>
                      <a:pPr marL="31750">
                        <a:lnSpc>
                          <a:spcPts val="1885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12780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7150">
                        <a:lnSpc>
                          <a:spcPts val="1885"/>
                        </a:lnSpc>
                      </a:pPr>
                      <a:r>
                        <a:rPr sz="1900" dirty="0">
                          <a:latin typeface="Courier New"/>
                          <a:cs typeface="Courier New"/>
                        </a:rPr>
                        <a:t>a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5267">
                <a:tc>
                  <a:txBody>
                    <a:bodyPr/>
                    <a:lstStyle/>
                    <a:p>
                      <a:pPr marL="31750">
                        <a:lnSpc>
                          <a:spcPts val="1850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12163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7150">
                        <a:lnSpc>
                          <a:spcPts val="1850"/>
                        </a:lnSpc>
                      </a:pPr>
                      <a:r>
                        <a:rPr sz="1900" spc="15" dirty="0">
                          <a:latin typeface="Courier New"/>
                          <a:cs typeface="Courier New"/>
                        </a:rPr>
                        <a:t>you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9909">
                <a:tc>
                  <a:txBody>
                    <a:bodyPr/>
                    <a:lstStyle/>
                    <a:p>
                      <a:pPr marL="31750">
                        <a:lnSpc>
                          <a:spcPts val="1885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10839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7150">
                        <a:lnSpc>
                          <a:spcPts val="1885"/>
                        </a:lnSpc>
                      </a:pPr>
                      <a:r>
                        <a:rPr sz="1900" spc="10" dirty="0">
                          <a:latin typeface="Courier New"/>
                          <a:cs typeface="Courier New"/>
                        </a:rPr>
                        <a:t>my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5267">
                <a:tc>
                  <a:txBody>
                    <a:bodyPr/>
                    <a:lstStyle/>
                    <a:p>
                      <a:pPr marL="31750">
                        <a:lnSpc>
                          <a:spcPts val="1885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10005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7150">
                        <a:lnSpc>
                          <a:spcPts val="1885"/>
                        </a:lnSpc>
                      </a:pPr>
                      <a:r>
                        <a:rPr sz="1900" spc="10" dirty="0">
                          <a:latin typeface="Courier New"/>
                          <a:cs typeface="Courier New"/>
                        </a:rPr>
                        <a:t>in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5985">
                <a:tc>
                  <a:txBody>
                    <a:bodyPr/>
                    <a:lstStyle/>
                    <a:p>
                      <a:pPr marL="31750">
                        <a:lnSpc>
                          <a:spcPts val="1835"/>
                        </a:lnSpc>
                      </a:pPr>
                      <a:r>
                        <a:rPr sz="1900" spc="20" dirty="0">
                          <a:latin typeface="Courier New"/>
                          <a:cs typeface="Courier New"/>
                        </a:rPr>
                        <a:t>8954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6675">
                        <a:lnSpc>
                          <a:spcPts val="1835"/>
                        </a:lnSpc>
                      </a:pPr>
                      <a:r>
                        <a:rPr sz="1900" dirty="0">
                          <a:latin typeface="Courier New"/>
                          <a:cs typeface="Courier New"/>
                        </a:rPr>
                        <a:t>d</a:t>
                      </a:r>
                      <a:endParaRPr sz="19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object 5"/>
          <p:cNvSpPr/>
          <p:nvPr/>
        </p:nvSpPr>
        <p:spPr>
          <a:xfrm>
            <a:off x="3221583" y="5291289"/>
            <a:ext cx="6228080" cy="1129665"/>
          </a:xfrm>
          <a:custGeom>
            <a:avLst/>
            <a:gdLst/>
            <a:ahLst/>
            <a:cxnLst/>
            <a:rect l="l" t="t" r="r" b="b"/>
            <a:pathLst>
              <a:path w="6228080" h="1129664">
                <a:moveTo>
                  <a:pt x="6108852" y="714768"/>
                </a:moveTo>
                <a:lnTo>
                  <a:pt x="2337054" y="714768"/>
                </a:lnTo>
                <a:lnTo>
                  <a:pt x="2290689" y="705407"/>
                </a:lnTo>
                <a:lnTo>
                  <a:pt x="2252827" y="679875"/>
                </a:lnTo>
                <a:lnTo>
                  <a:pt x="2227300" y="641998"/>
                </a:lnTo>
                <a:lnTo>
                  <a:pt x="2217940" y="595604"/>
                </a:lnTo>
                <a:lnTo>
                  <a:pt x="2217940" y="119113"/>
                </a:lnTo>
                <a:lnTo>
                  <a:pt x="2227300" y="72748"/>
                </a:lnTo>
                <a:lnTo>
                  <a:pt x="2252827" y="34886"/>
                </a:lnTo>
                <a:lnTo>
                  <a:pt x="2290689" y="9360"/>
                </a:lnTo>
                <a:lnTo>
                  <a:pt x="2337054" y="0"/>
                </a:lnTo>
                <a:lnTo>
                  <a:pt x="6108852" y="0"/>
                </a:lnTo>
                <a:lnTo>
                  <a:pt x="6155211" y="9360"/>
                </a:lnTo>
                <a:lnTo>
                  <a:pt x="6193074" y="34886"/>
                </a:lnTo>
                <a:lnTo>
                  <a:pt x="6218603" y="72748"/>
                </a:lnTo>
                <a:lnTo>
                  <a:pt x="6227965" y="119113"/>
                </a:lnTo>
                <a:lnTo>
                  <a:pt x="6227965" y="595604"/>
                </a:lnTo>
                <a:lnTo>
                  <a:pt x="6218603" y="641998"/>
                </a:lnTo>
                <a:lnTo>
                  <a:pt x="6193074" y="679875"/>
                </a:lnTo>
                <a:lnTo>
                  <a:pt x="6155211" y="705407"/>
                </a:lnTo>
                <a:lnTo>
                  <a:pt x="6108852" y="714768"/>
                </a:lnTo>
                <a:close/>
              </a:path>
              <a:path w="6228080" h="1129664">
                <a:moveTo>
                  <a:pt x="0" y="1129398"/>
                </a:moveTo>
                <a:lnTo>
                  <a:pt x="2886278" y="714768"/>
                </a:lnTo>
                <a:lnTo>
                  <a:pt x="3888778" y="714768"/>
                </a:lnTo>
                <a:lnTo>
                  <a:pt x="0" y="1129398"/>
                </a:lnTo>
                <a:close/>
              </a:path>
            </a:pathLst>
          </a:custGeom>
          <a:solidFill>
            <a:srgbClr val="FFCC6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564846" y="5423027"/>
            <a:ext cx="3716654" cy="4489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750" spc="25" dirty="0">
                <a:latin typeface="Lucida Sans"/>
                <a:cs typeface="Lucida Sans"/>
              </a:rPr>
              <a:t>What </a:t>
            </a:r>
            <a:r>
              <a:rPr sz="2750" spc="15" dirty="0">
                <a:latin typeface="Lucida Sans"/>
                <a:cs typeface="Lucida Sans"/>
              </a:rPr>
              <a:t>happened</a:t>
            </a:r>
            <a:r>
              <a:rPr sz="2750" spc="-60" dirty="0">
                <a:latin typeface="Lucida Sans"/>
                <a:cs typeface="Lucida Sans"/>
              </a:rPr>
              <a:t> </a:t>
            </a:r>
            <a:r>
              <a:rPr sz="2750" spc="30" dirty="0">
                <a:latin typeface="Lucida Sans"/>
                <a:cs typeface="Lucida Sans"/>
              </a:rPr>
              <a:t>here?</a:t>
            </a:r>
            <a:endParaRPr sz="275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431863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Issues </a:t>
            </a:r>
            <a:r>
              <a:rPr spc="25" dirty="0"/>
              <a:t>in</a:t>
            </a:r>
            <a:r>
              <a:rPr spc="-40" dirty="0"/>
              <a:t> </a:t>
            </a:r>
            <a:r>
              <a:rPr dirty="0"/>
              <a:t>Tokenization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vert="horz" wrap="square" lIns="0" tIns="8826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69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pc="5" dirty="0"/>
              <a:t>Finland’s capital </a:t>
            </a:r>
            <a:r>
              <a:rPr spc="10" dirty="0">
                <a:latin typeface="Symbol"/>
                <a:cs typeface="Symbol"/>
              </a:rPr>
              <a:t></a:t>
            </a:r>
            <a:r>
              <a:rPr spc="10" dirty="0"/>
              <a:t>Finland</a:t>
            </a:r>
            <a:r>
              <a:rPr spc="265" dirty="0"/>
              <a:t> </a:t>
            </a:r>
            <a:r>
              <a:rPr spc="5" dirty="0"/>
              <a:t>Finlands</a:t>
            </a:r>
          </a:p>
          <a:p>
            <a:pPr marL="411480" indent="-399415">
              <a:lnSpc>
                <a:spcPct val="100000"/>
              </a:lnSpc>
              <a:spcBef>
                <a:spcPts val="60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pc="5" dirty="0"/>
              <a:t>what’re, </a:t>
            </a:r>
            <a:r>
              <a:rPr spc="10" dirty="0"/>
              <a:t>I’m, isn’t</a:t>
            </a:r>
            <a:r>
              <a:rPr spc="10" dirty="0">
                <a:latin typeface="Symbol"/>
                <a:cs typeface="Symbol"/>
              </a:rPr>
              <a:t></a:t>
            </a:r>
            <a:r>
              <a:rPr spc="10" dirty="0"/>
              <a:t>What are, </a:t>
            </a:r>
            <a:r>
              <a:rPr spc="20" dirty="0"/>
              <a:t>I</a:t>
            </a:r>
            <a:r>
              <a:rPr spc="175" dirty="0"/>
              <a:t> </a:t>
            </a:r>
            <a:r>
              <a:rPr spc="10" dirty="0"/>
              <a:t>am,</a:t>
            </a:r>
          </a:p>
          <a:p>
            <a:pPr marL="411480" indent="-399415">
              <a:lnSpc>
                <a:spcPct val="100000"/>
              </a:lnSpc>
              <a:spcBef>
                <a:spcPts val="67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pc="5" dirty="0"/>
              <a:t>Hewlett-Packard </a:t>
            </a:r>
            <a:r>
              <a:rPr spc="10" dirty="0">
                <a:latin typeface="Symbol"/>
                <a:cs typeface="Symbol"/>
              </a:rPr>
              <a:t></a:t>
            </a:r>
            <a:r>
              <a:rPr spc="10" dirty="0"/>
              <a:t>Hewlett </a:t>
            </a:r>
            <a:r>
              <a:rPr spc="5" dirty="0"/>
              <a:t>Packard</a:t>
            </a:r>
            <a:r>
              <a:rPr spc="125" dirty="0"/>
              <a:t> </a:t>
            </a:r>
            <a:r>
              <a:rPr spc="15" dirty="0">
                <a:latin typeface="Calibri"/>
                <a:cs typeface="Calibri"/>
              </a:rPr>
              <a:t>?</a:t>
            </a:r>
          </a:p>
          <a:p>
            <a:pPr marL="411480" indent="-399415">
              <a:lnSpc>
                <a:spcPct val="100000"/>
              </a:lnSpc>
              <a:spcBef>
                <a:spcPts val="60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  <a:tab pos="4144645" algn="l"/>
              </a:tabLst>
            </a:pPr>
            <a:r>
              <a:rPr spc="5" dirty="0"/>
              <a:t>state-of-the-art	</a:t>
            </a:r>
            <a:r>
              <a:rPr spc="10" dirty="0">
                <a:latin typeface="Symbol"/>
                <a:cs typeface="Symbol"/>
              </a:rPr>
              <a:t></a:t>
            </a:r>
            <a:r>
              <a:rPr spc="10" dirty="0"/>
              <a:t>state of</a:t>
            </a:r>
            <a:r>
              <a:rPr spc="105" dirty="0"/>
              <a:t> </a:t>
            </a:r>
            <a:r>
              <a:rPr spc="10" dirty="0"/>
              <a:t>the</a:t>
            </a:r>
          </a:p>
          <a:p>
            <a:pPr marL="411480" indent="-399415">
              <a:lnSpc>
                <a:spcPct val="100000"/>
              </a:lnSpc>
              <a:spcBef>
                <a:spcPts val="60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pc="5" dirty="0"/>
              <a:t>Lowercase</a:t>
            </a:r>
            <a:r>
              <a:rPr spc="5" dirty="0">
                <a:latin typeface="Symbol"/>
                <a:cs typeface="Symbol"/>
              </a:rPr>
              <a:t></a:t>
            </a:r>
            <a:r>
              <a:rPr spc="5" dirty="0"/>
              <a:t>lower-case lowercase </a:t>
            </a:r>
            <a:r>
              <a:rPr spc="10" dirty="0"/>
              <a:t>lower case</a:t>
            </a:r>
            <a:r>
              <a:rPr spc="270" dirty="0"/>
              <a:t> </a:t>
            </a:r>
            <a:r>
              <a:rPr spc="15" dirty="0">
                <a:latin typeface="Calibri"/>
                <a:cs typeface="Calibri"/>
              </a:rPr>
              <a:t>?</a:t>
            </a:r>
          </a:p>
          <a:p>
            <a:pPr marL="411480" indent="-399415">
              <a:lnSpc>
                <a:spcPct val="100000"/>
              </a:lnSpc>
              <a:spcBef>
                <a:spcPts val="894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pc="10" dirty="0"/>
              <a:t>San</a:t>
            </a:r>
            <a:r>
              <a:rPr spc="60" dirty="0"/>
              <a:t> </a:t>
            </a:r>
            <a:r>
              <a:rPr spc="10" dirty="0"/>
              <a:t>Francisco</a:t>
            </a:r>
            <a:r>
              <a:rPr spc="10" dirty="0">
                <a:latin typeface="Symbol"/>
                <a:cs typeface="Symbol"/>
              </a:rPr>
              <a:t></a:t>
            </a:r>
          </a:p>
          <a:p>
            <a:pPr marL="411480" indent="-399415">
              <a:lnSpc>
                <a:spcPct val="100000"/>
              </a:lnSpc>
              <a:spcBef>
                <a:spcPts val="67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pc="15" dirty="0">
                <a:latin typeface="Calibri"/>
                <a:cs typeface="Calibri"/>
              </a:rPr>
              <a:t>m.p.h.,</a:t>
            </a:r>
            <a:r>
              <a:rPr dirty="0">
                <a:latin typeface="Calibri"/>
                <a:cs typeface="Calibri"/>
              </a:rPr>
              <a:t> </a:t>
            </a:r>
            <a:r>
              <a:rPr spc="25" dirty="0">
                <a:latin typeface="Calibri"/>
                <a:cs typeface="Calibri"/>
              </a:rPr>
              <a:t>PhD.</a:t>
            </a:r>
            <a:r>
              <a:rPr spc="25" dirty="0">
                <a:latin typeface="Symbol"/>
                <a:cs typeface="Symbol"/>
              </a:rPr>
              <a:t></a:t>
            </a:r>
            <a:r>
              <a:rPr spc="25" dirty="0">
                <a:latin typeface="Calibri"/>
                <a:cs typeface="Calibri"/>
              </a:rPr>
              <a:t>??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195468" y="2294836"/>
            <a:ext cx="2096135" cy="1743075"/>
          </a:xfrm>
          <a:prstGeom prst="rect">
            <a:avLst/>
          </a:prstGeom>
        </p:spPr>
        <p:txBody>
          <a:bodyPr vert="horz" wrap="square" lIns="0" tIns="88265" rIns="0" bIns="0" rtlCol="0">
            <a:spAutoFit/>
          </a:bodyPr>
          <a:lstStyle/>
          <a:p>
            <a:pPr marL="179705">
              <a:lnSpc>
                <a:spcPct val="100000"/>
              </a:lnSpc>
              <a:spcBef>
                <a:spcPts val="695"/>
              </a:spcBef>
            </a:pPr>
            <a:r>
              <a:rPr sz="2300" spc="5" dirty="0">
                <a:latin typeface="Courier New"/>
                <a:cs typeface="Courier New"/>
              </a:rPr>
              <a:t>Finland’s</a:t>
            </a:r>
            <a:r>
              <a:rPr sz="2300" spc="-60" dirty="0">
                <a:latin typeface="Courier New"/>
                <a:cs typeface="Courier New"/>
              </a:rPr>
              <a:t> </a:t>
            </a:r>
            <a:r>
              <a:rPr sz="2300" i="1" spc="15" dirty="0">
                <a:latin typeface="Calibri"/>
                <a:cs typeface="Calibri"/>
              </a:rPr>
              <a:t>?</a:t>
            </a:r>
            <a:endParaRPr sz="2300">
              <a:latin typeface="Calibri"/>
              <a:cs typeface="Calibri"/>
            </a:endParaRPr>
          </a:p>
          <a:p>
            <a:pPr marL="179070">
              <a:lnSpc>
                <a:spcPct val="100000"/>
              </a:lnSpc>
              <a:spcBef>
                <a:spcPts val="600"/>
              </a:spcBef>
            </a:pPr>
            <a:r>
              <a:rPr sz="2300" spc="15" dirty="0">
                <a:latin typeface="Courier New"/>
                <a:cs typeface="Courier New"/>
              </a:rPr>
              <a:t>is</a:t>
            </a:r>
            <a:r>
              <a:rPr sz="2300" spc="45" dirty="0">
                <a:latin typeface="Courier New"/>
                <a:cs typeface="Courier New"/>
              </a:rPr>
              <a:t> </a:t>
            </a:r>
            <a:r>
              <a:rPr sz="2300" spc="10" dirty="0">
                <a:latin typeface="Courier New"/>
                <a:cs typeface="Courier New"/>
              </a:rPr>
              <a:t>not</a:t>
            </a:r>
            <a:endParaRPr sz="23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sz="23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1430"/>
              </a:spcBef>
            </a:pPr>
            <a:r>
              <a:rPr sz="2300" spc="10" dirty="0">
                <a:latin typeface="Courier New"/>
                <a:cs typeface="Courier New"/>
              </a:rPr>
              <a:t>art</a:t>
            </a:r>
            <a:r>
              <a:rPr sz="2300" spc="-10" dirty="0">
                <a:latin typeface="Courier New"/>
                <a:cs typeface="Courier New"/>
              </a:rPr>
              <a:t> </a:t>
            </a:r>
            <a:r>
              <a:rPr sz="2300" spc="15" dirty="0">
                <a:latin typeface="Calibri"/>
                <a:cs typeface="Calibri"/>
              </a:rPr>
              <a:t>?</a:t>
            </a:r>
            <a:endParaRPr sz="23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302903" y="4518914"/>
            <a:ext cx="2436495" cy="4152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550" spc="-20" dirty="0">
                <a:latin typeface="Calibri"/>
                <a:cs typeface="Calibri"/>
              </a:rPr>
              <a:t>one </a:t>
            </a:r>
            <a:r>
              <a:rPr sz="2550" spc="-10" dirty="0">
                <a:latin typeface="Calibri"/>
                <a:cs typeface="Calibri"/>
              </a:rPr>
              <a:t>token </a:t>
            </a:r>
            <a:r>
              <a:rPr sz="2550" spc="-15" dirty="0">
                <a:latin typeface="Calibri"/>
                <a:cs typeface="Calibri"/>
              </a:rPr>
              <a:t>or</a:t>
            </a:r>
            <a:r>
              <a:rPr sz="2550" spc="-35" dirty="0">
                <a:latin typeface="Calibri"/>
                <a:cs typeface="Calibri"/>
              </a:rPr>
              <a:t> </a:t>
            </a:r>
            <a:r>
              <a:rPr sz="2550" spc="-5" dirty="0">
                <a:latin typeface="Calibri"/>
                <a:cs typeface="Calibri"/>
              </a:rPr>
              <a:t>two?</a:t>
            </a:r>
            <a:endParaRPr sz="25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582993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Tokenization: </a:t>
            </a:r>
            <a:r>
              <a:rPr spc="-5" dirty="0"/>
              <a:t>language</a:t>
            </a:r>
            <a:r>
              <a:rPr spc="-25" dirty="0"/>
              <a:t> </a:t>
            </a:r>
            <a:r>
              <a:rPr dirty="0"/>
              <a:t>issues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82072"/>
            <a:ext cx="7337425" cy="4048760"/>
          </a:xfrm>
          <a:prstGeom prst="rect">
            <a:avLst/>
          </a:prstGeom>
        </p:spPr>
        <p:txBody>
          <a:bodyPr vert="horz" wrap="square" lIns="0" tIns="10858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5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dirty="0">
                <a:latin typeface="Calibri"/>
                <a:cs typeface="Calibri"/>
              </a:rPr>
              <a:t>French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6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b="1" i="1" spc="25" dirty="0">
                <a:latin typeface="Calibri"/>
                <a:cs typeface="Calibri"/>
              </a:rPr>
              <a:t>L'ensemble</a:t>
            </a:r>
            <a:r>
              <a:rPr sz="2300" spc="25" dirty="0">
                <a:latin typeface="Symbol"/>
                <a:cs typeface="Symbol"/>
              </a:rPr>
              <a:t></a:t>
            </a:r>
            <a:r>
              <a:rPr sz="2300" spc="25" dirty="0">
                <a:latin typeface="Calibri"/>
                <a:cs typeface="Calibri"/>
              </a:rPr>
              <a:t>one token </a:t>
            </a:r>
            <a:r>
              <a:rPr sz="2300" spc="15" dirty="0">
                <a:latin typeface="Calibri"/>
                <a:cs typeface="Calibri"/>
              </a:rPr>
              <a:t>or</a:t>
            </a:r>
            <a:r>
              <a:rPr sz="2300" spc="-40" dirty="0">
                <a:latin typeface="Calibri"/>
                <a:cs typeface="Calibri"/>
              </a:rPr>
              <a:t> </a:t>
            </a:r>
            <a:r>
              <a:rPr sz="2300" spc="25" dirty="0">
                <a:latin typeface="Calibri"/>
                <a:cs typeface="Calibri"/>
              </a:rPr>
              <a:t>two?</a:t>
            </a:r>
            <a:endParaRPr sz="2300">
              <a:latin typeface="Calibri"/>
              <a:cs typeface="Calibri"/>
            </a:endParaRPr>
          </a:p>
          <a:p>
            <a:pPr marL="1209675" lvl="2" indent="-260350">
              <a:lnSpc>
                <a:spcPct val="100000"/>
              </a:lnSpc>
              <a:spcBef>
                <a:spcPts val="600"/>
              </a:spcBef>
              <a:buClr>
                <a:srgbClr val="CC0000"/>
              </a:buClr>
              <a:buFont typeface="Times New Roman"/>
              <a:buChar char="•"/>
              <a:tabLst>
                <a:tab pos="1209675" algn="l"/>
                <a:tab pos="1210310" algn="l"/>
              </a:tabLst>
            </a:pPr>
            <a:r>
              <a:rPr sz="2300" b="1" i="1" spc="15" dirty="0">
                <a:latin typeface="Calibri"/>
                <a:cs typeface="Calibri"/>
              </a:rPr>
              <a:t>L </a:t>
            </a:r>
            <a:r>
              <a:rPr sz="2300" spc="15" dirty="0">
                <a:latin typeface="Calibri"/>
                <a:cs typeface="Calibri"/>
              </a:rPr>
              <a:t>? </a:t>
            </a:r>
            <a:r>
              <a:rPr sz="2300" b="1" i="1" spc="25" dirty="0">
                <a:latin typeface="Calibri"/>
                <a:cs typeface="Calibri"/>
              </a:rPr>
              <a:t>L’ </a:t>
            </a:r>
            <a:r>
              <a:rPr sz="2300" spc="15" dirty="0">
                <a:latin typeface="Calibri"/>
                <a:cs typeface="Calibri"/>
              </a:rPr>
              <a:t>? </a:t>
            </a:r>
            <a:r>
              <a:rPr sz="2300" b="1" i="1" spc="30" dirty="0">
                <a:latin typeface="Calibri"/>
                <a:cs typeface="Calibri"/>
              </a:rPr>
              <a:t>Le</a:t>
            </a:r>
            <a:r>
              <a:rPr sz="2300" b="1" i="1" spc="-55" dirty="0">
                <a:latin typeface="Calibri"/>
                <a:cs typeface="Calibri"/>
              </a:rPr>
              <a:t> </a:t>
            </a:r>
            <a:r>
              <a:rPr sz="2300" spc="15" dirty="0">
                <a:latin typeface="Calibri"/>
                <a:cs typeface="Calibri"/>
              </a:rPr>
              <a:t>?</a:t>
            </a:r>
            <a:endParaRPr sz="2300">
              <a:latin typeface="Calibri"/>
              <a:cs typeface="Calibri"/>
            </a:endParaRPr>
          </a:p>
          <a:p>
            <a:pPr marL="1209675" lvl="2" indent="-260350">
              <a:lnSpc>
                <a:spcPct val="100000"/>
              </a:lnSpc>
              <a:spcBef>
                <a:spcPts val="605"/>
              </a:spcBef>
              <a:buClr>
                <a:srgbClr val="CC0000"/>
              </a:buClr>
              <a:buFont typeface="Times New Roman"/>
              <a:buChar char="•"/>
              <a:tabLst>
                <a:tab pos="1209675" algn="l"/>
                <a:tab pos="1210310" algn="l"/>
              </a:tabLst>
            </a:pPr>
            <a:r>
              <a:rPr sz="2300" spc="5" dirty="0">
                <a:latin typeface="Calibri"/>
                <a:cs typeface="Calibri"/>
              </a:rPr>
              <a:t>Want </a:t>
            </a:r>
            <a:r>
              <a:rPr sz="2300" b="1" i="1" spc="20" dirty="0">
                <a:latin typeface="Calibri"/>
                <a:cs typeface="Calibri"/>
              </a:rPr>
              <a:t>l’ensemble</a:t>
            </a:r>
            <a:r>
              <a:rPr sz="2300" spc="20" dirty="0">
                <a:latin typeface="Calibri"/>
                <a:cs typeface="Calibri"/>
              </a:rPr>
              <a:t>to </a:t>
            </a:r>
            <a:r>
              <a:rPr sz="2300" spc="25" dirty="0">
                <a:latin typeface="Calibri"/>
                <a:cs typeface="Calibri"/>
              </a:rPr>
              <a:t>match </a:t>
            </a:r>
            <a:r>
              <a:rPr sz="2300" spc="15" dirty="0">
                <a:latin typeface="Calibri"/>
                <a:cs typeface="Calibri"/>
              </a:rPr>
              <a:t>with </a:t>
            </a:r>
            <a:r>
              <a:rPr sz="2300" b="1" i="1" spc="20" dirty="0">
                <a:latin typeface="Calibri"/>
                <a:cs typeface="Calibri"/>
              </a:rPr>
              <a:t>un</a:t>
            </a:r>
            <a:r>
              <a:rPr sz="2300" b="1" i="1" spc="-40" dirty="0">
                <a:latin typeface="Calibri"/>
                <a:cs typeface="Calibri"/>
              </a:rPr>
              <a:t> </a:t>
            </a:r>
            <a:r>
              <a:rPr sz="2300" b="1" i="1" spc="30" dirty="0">
                <a:latin typeface="Calibri"/>
                <a:cs typeface="Calibri"/>
              </a:rPr>
              <a:t>ensemble</a:t>
            </a:r>
            <a:endParaRPr sz="2300">
              <a:latin typeface="Calibri"/>
              <a:cs typeface="Calibri"/>
            </a:endParaRPr>
          </a:p>
          <a:p>
            <a:pPr lvl="2">
              <a:lnSpc>
                <a:spcPct val="100000"/>
              </a:lnSpc>
              <a:spcBef>
                <a:spcPts val="55"/>
              </a:spcBef>
              <a:buClr>
                <a:srgbClr val="CC0000"/>
              </a:buClr>
              <a:buFont typeface="Times New Roman"/>
              <a:buChar char="•"/>
            </a:pPr>
            <a:endParaRPr sz="32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dirty="0">
                <a:latin typeface="Calibri"/>
                <a:cs typeface="Calibri"/>
              </a:rPr>
              <a:t>German </a:t>
            </a:r>
            <a:r>
              <a:rPr sz="2750" spc="10" dirty="0">
                <a:latin typeface="Calibri"/>
                <a:cs typeface="Calibri"/>
              </a:rPr>
              <a:t>noun </a:t>
            </a:r>
            <a:r>
              <a:rPr sz="2750" spc="5" dirty="0">
                <a:latin typeface="Calibri"/>
                <a:cs typeface="Calibri"/>
              </a:rPr>
              <a:t>compounds </a:t>
            </a:r>
            <a:r>
              <a:rPr sz="2750" spc="-5" dirty="0">
                <a:latin typeface="Calibri"/>
                <a:cs typeface="Calibri"/>
              </a:rPr>
              <a:t>are </a:t>
            </a:r>
            <a:r>
              <a:rPr sz="2750" spc="5" dirty="0">
                <a:latin typeface="Calibri"/>
                <a:cs typeface="Calibri"/>
              </a:rPr>
              <a:t>not</a:t>
            </a:r>
            <a:r>
              <a:rPr sz="2750" spc="-2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segmented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6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b="1" i="1" spc="15" dirty="0">
                <a:latin typeface="Calibri"/>
                <a:cs typeface="Calibri"/>
              </a:rPr>
              <a:t>Lebensversicherungsgesellschaftsangestellter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dirty="0">
                <a:latin typeface="Calibri"/>
                <a:cs typeface="Calibri"/>
              </a:rPr>
              <a:t>‘life </a:t>
            </a:r>
            <a:r>
              <a:rPr sz="2300" spc="15" dirty="0">
                <a:latin typeface="Calibri"/>
                <a:cs typeface="Calibri"/>
              </a:rPr>
              <a:t>insurance </a:t>
            </a:r>
            <a:r>
              <a:rPr sz="2300" spc="25" dirty="0">
                <a:latin typeface="Calibri"/>
                <a:cs typeface="Calibri"/>
              </a:rPr>
              <a:t>company</a:t>
            </a:r>
            <a:r>
              <a:rPr sz="2300" spc="-5" dirty="0">
                <a:latin typeface="Calibri"/>
                <a:cs typeface="Calibri"/>
              </a:rPr>
              <a:t> </a:t>
            </a:r>
            <a:r>
              <a:rPr sz="2300" spc="15" dirty="0">
                <a:latin typeface="Calibri"/>
                <a:cs typeface="Calibri"/>
              </a:rPr>
              <a:t>employee’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15" dirty="0">
                <a:latin typeface="Calibri"/>
                <a:cs typeface="Calibri"/>
              </a:rPr>
              <a:t>German information </a:t>
            </a:r>
            <a:r>
              <a:rPr sz="2300" dirty="0">
                <a:latin typeface="Calibri"/>
                <a:cs typeface="Calibri"/>
              </a:rPr>
              <a:t>retrieval </a:t>
            </a:r>
            <a:r>
              <a:rPr sz="2300" spc="20" dirty="0">
                <a:latin typeface="Calibri"/>
                <a:cs typeface="Calibri"/>
              </a:rPr>
              <a:t>needs </a:t>
            </a:r>
            <a:r>
              <a:rPr sz="2300" b="1" spc="5" dirty="0">
                <a:latin typeface="Calibri"/>
                <a:cs typeface="Calibri"/>
              </a:rPr>
              <a:t>compound</a:t>
            </a:r>
            <a:r>
              <a:rPr sz="2300" b="1" spc="-45" dirty="0">
                <a:latin typeface="Calibri"/>
                <a:cs typeface="Calibri"/>
              </a:rPr>
              <a:t> </a:t>
            </a:r>
            <a:r>
              <a:rPr sz="2300" b="1" spc="10" dirty="0">
                <a:latin typeface="Calibri"/>
                <a:cs typeface="Calibri"/>
              </a:rPr>
              <a:t>splitter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588137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5" dirty="0"/>
              <a:t>Word </a:t>
            </a:r>
            <a:r>
              <a:rPr dirty="0"/>
              <a:t>Tokenization </a:t>
            </a:r>
            <a:r>
              <a:rPr spc="25" dirty="0"/>
              <a:t>in</a:t>
            </a:r>
            <a:r>
              <a:rPr spc="-15" dirty="0"/>
              <a:t> </a:t>
            </a:r>
            <a:r>
              <a:rPr spc="5" dirty="0"/>
              <a:t>Chinese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87410"/>
            <a:ext cx="6986905" cy="284543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1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5" dirty="0">
                <a:latin typeface="Calibri"/>
                <a:cs typeface="Calibri"/>
              </a:rPr>
              <a:t>Also </a:t>
            </a:r>
            <a:r>
              <a:rPr sz="2750" spc="10" dirty="0">
                <a:latin typeface="Calibri"/>
                <a:cs typeface="Calibri"/>
              </a:rPr>
              <a:t>called </a:t>
            </a:r>
            <a:r>
              <a:rPr sz="2750" b="1" spc="5" dirty="0">
                <a:latin typeface="Calibri"/>
                <a:cs typeface="Calibri"/>
              </a:rPr>
              <a:t>Word</a:t>
            </a:r>
            <a:r>
              <a:rPr sz="2750" b="1" spc="-25" dirty="0">
                <a:latin typeface="Calibri"/>
                <a:cs typeface="Calibri"/>
              </a:rPr>
              <a:t> </a:t>
            </a:r>
            <a:r>
              <a:rPr sz="2750" b="1" spc="-5" dirty="0">
                <a:latin typeface="Calibri"/>
                <a:cs typeface="Calibri"/>
              </a:rPr>
              <a:t>Segmentation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2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0" dirty="0">
                <a:latin typeface="Calibri"/>
                <a:cs typeface="Calibri"/>
              </a:rPr>
              <a:t>Chinese </a:t>
            </a:r>
            <a:r>
              <a:rPr sz="2750" dirty="0">
                <a:latin typeface="Calibri"/>
                <a:cs typeface="Calibri"/>
              </a:rPr>
              <a:t>words </a:t>
            </a:r>
            <a:r>
              <a:rPr sz="2750" spc="-5" dirty="0">
                <a:latin typeface="Calibri"/>
                <a:cs typeface="Calibri"/>
              </a:rPr>
              <a:t>are </a:t>
            </a:r>
            <a:r>
              <a:rPr sz="2750" spc="5" dirty="0">
                <a:latin typeface="Calibri"/>
                <a:cs typeface="Calibri"/>
              </a:rPr>
              <a:t>composed of</a:t>
            </a:r>
            <a:r>
              <a:rPr sz="2750" dirty="0">
                <a:latin typeface="Calibri"/>
                <a:cs typeface="Calibri"/>
              </a:rPr>
              <a:t> characters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5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10" dirty="0">
                <a:latin typeface="Calibri"/>
                <a:cs typeface="Calibri"/>
              </a:rPr>
              <a:t>Characters </a:t>
            </a:r>
            <a:r>
              <a:rPr sz="2300" dirty="0">
                <a:latin typeface="Calibri"/>
                <a:cs typeface="Calibri"/>
              </a:rPr>
              <a:t>are </a:t>
            </a:r>
            <a:r>
              <a:rPr sz="2300" spc="5" dirty="0">
                <a:latin typeface="Calibri"/>
                <a:cs typeface="Calibri"/>
              </a:rPr>
              <a:t>generally </a:t>
            </a:r>
            <a:r>
              <a:rPr sz="2300" spc="15" dirty="0">
                <a:latin typeface="Calibri"/>
                <a:cs typeface="Calibri"/>
              </a:rPr>
              <a:t>1 </a:t>
            </a:r>
            <a:r>
              <a:rPr sz="2300" spc="-5" dirty="0">
                <a:latin typeface="Calibri"/>
                <a:cs typeface="Calibri"/>
              </a:rPr>
              <a:t>syllable </a:t>
            </a:r>
            <a:r>
              <a:rPr sz="2300" spc="10" dirty="0">
                <a:latin typeface="Calibri"/>
                <a:cs typeface="Calibri"/>
              </a:rPr>
              <a:t>and </a:t>
            </a:r>
            <a:r>
              <a:rPr sz="2300" spc="15" dirty="0">
                <a:latin typeface="Calibri"/>
                <a:cs typeface="Calibri"/>
              </a:rPr>
              <a:t>1</a:t>
            </a:r>
            <a:r>
              <a:rPr sz="2300" dirty="0">
                <a:latin typeface="Calibri"/>
                <a:cs typeface="Calibri"/>
              </a:rPr>
              <a:t> </a:t>
            </a:r>
            <a:r>
              <a:rPr sz="2300" spc="25" dirty="0">
                <a:latin typeface="Calibri"/>
                <a:cs typeface="Calibri"/>
              </a:rPr>
              <a:t>morpheme.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10" dirty="0">
                <a:latin typeface="Calibri"/>
                <a:cs typeface="Calibri"/>
              </a:rPr>
              <a:t>Average </a:t>
            </a:r>
            <a:r>
              <a:rPr sz="2300" spc="15" dirty="0">
                <a:latin typeface="Calibri"/>
                <a:cs typeface="Calibri"/>
              </a:rPr>
              <a:t>word </a:t>
            </a:r>
            <a:r>
              <a:rPr sz="2300" spc="-5" dirty="0">
                <a:latin typeface="Calibri"/>
                <a:cs typeface="Calibri"/>
              </a:rPr>
              <a:t>is </a:t>
            </a:r>
            <a:r>
              <a:rPr sz="2300" spc="5" dirty="0">
                <a:latin typeface="Calibri"/>
                <a:cs typeface="Calibri"/>
              </a:rPr>
              <a:t>2.4 </a:t>
            </a:r>
            <a:r>
              <a:rPr sz="2300" spc="15" dirty="0">
                <a:latin typeface="Calibri"/>
                <a:cs typeface="Calibri"/>
              </a:rPr>
              <a:t>characters</a:t>
            </a:r>
            <a:r>
              <a:rPr sz="2300" spc="-10" dirty="0">
                <a:latin typeface="Calibri"/>
                <a:cs typeface="Calibri"/>
              </a:rPr>
              <a:t> </a:t>
            </a:r>
            <a:r>
              <a:rPr sz="2300" spc="10" dirty="0">
                <a:latin typeface="Calibri"/>
                <a:cs typeface="Calibri"/>
              </a:rPr>
              <a:t>long.</a:t>
            </a:r>
            <a:endParaRPr sz="230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66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dirty="0">
                <a:latin typeface="Calibri"/>
                <a:cs typeface="Calibri"/>
              </a:rPr>
              <a:t>Standard </a:t>
            </a:r>
            <a:r>
              <a:rPr sz="2750" spc="10" dirty="0">
                <a:latin typeface="Calibri"/>
                <a:cs typeface="Calibri"/>
              </a:rPr>
              <a:t>baseline segmentation</a:t>
            </a:r>
            <a:r>
              <a:rPr sz="2750" spc="5" dirty="0">
                <a:latin typeface="Calibri"/>
                <a:cs typeface="Calibri"/>
              </a:rPr>
              <a:t> algorithm: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6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15" dirty="0">
                <a:latin typeface="Calibri"/>
                <a:cs typeface="Calibri"/>
              </a:rPr>
              <a:t>Maximum Matching </a:t>
            </a:r>
            <a:r>
              <a:rPr sz="2300" spc="10" dirty="0">
                <a:latin typeface="Calibri"/>
                <a:cs typeface="Calibri"/>
              </a:rPr>
              <a:t>(also </a:t>
            </a:r>
            <a:r>
              <a:rPr sz="2300" spc="5" dirty="0">
                <a:latin typeface="Calibri"/>
                <a:cs typeface="Calibri"/>
              </a:rPr>
              <a:t>called</a:t>
            </a:r>
            <a:r>
              <a:rPr sz="2300" spc="-25" dirty="0">
                <a:latin typeface="Calibri"/>
                <a:cs typeface="Calibri"/>
              </a:rPr>
              <a:t> </a:t>
            </a:r>
            <a:r>
              <a:rPr sz="2300" spc="5" dirty="0">
                <a:latin typeface="Calibri"/>
                <a:cs typeface="Calibri"/>
              </a:rPr>
              <a:t>Greedy)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850484"/>
            <a:ext cx="6057265" cy="11601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Maximum</a:t>
            </a:r>
            <a:r>
              <a:rPr spc="-5" dirty="0"/>
              <a:t> </a:t>
            </a:r>
            <a:r>
              <a:rPr spc="5" dirty="0"/>
              <a:t>Matching</a:t>
            </a: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pc="-5" dirty="0"/>
              <a:t>Word </a:t>
            </a:r>
            <a:r>
              <a:rPr spc="5" dirty="0"/>
              <a:t>Segmentation</a:t>
            </a:r>
            <a:r>
              <a:rPr spc="-20" dirty="0"/>
              <a:t> </a:t>
            </a:r>
            <a:r>
              <a:rPr spc="10" dirty="0"/>
              <a:t>Algorithm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87410"/>
            <a:ext cx="9058910" cy="301498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634365" indent="-622300">
              <a:lnSpc>
                <a:spcPct val="100000"/>
              </a:lnSpc>
              <a:spcBef>
                <a:spcPts val="815"/>
              </a:spcBef>
              <a:buClr>
                <a:srgbClr val="CC0000"/>
              </a:buClr>
              <a:buFont typeface="Times New Roman"/>
              <a:buChar char="•"/>
              <a:tabLst>
                <a:tab pos="634365" algn="l"/>
                <a:tab pos="635000" algn="l"/>
              </a:tabLst>
            </a:pPr>
            <a:r>
              <a:rPr sz="2750" spc="10" dirty="0">
                <a:latin typeface="Calibri"/>
                <a:cs typeface="Calibri"/>
              </a:rPr>
              <a:t>Given a wordlist </a:t>
            </a:r>
            <a:r>
              <a:rPr sz="2750" spc="5" dirty="0">
                <a:latin typeface="Calibri"/>
                <a:cs typeface="Calibri"/>
              </a:rPr>
              <a:t>of </a:t>
            </a:r>
            <a:r>
              <a:rPr sz="2750" spc="10" dirty="0">
                <a:latin typeface="Calibri"/>
                <a:cs typeface="Calibri"/>
              </a:rPr>
              <a:t>Chinese, </a:t>
            </a:r>
            <a:r>
              <a:rPr sz="2750" spc="5" dirty="0">
                <a:latin typeface="Calibri"/>
                <a:cs typeface="Calibri"/>
              </a:rPr>
              <a:t>and </a:t>
            </a:r>
            <a:r>
              <a:rPr sz="2750" spc="10" dirty="0">
                <a:latin typeface="Calibri"/>
                <a:cs typeface="Calibri"/>
              </a:rPr>
              <a:t>a</a:t>
            </a:r>
            <a:r>
              <a:rPr sz="2750" spc="-4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string.</a:t>
            </a:r>
            <a:endParaRPr sz="2750">
              <a:latin typeface="Calibri"/>
              <a:cs typeface="Calibri"/>
            </a:endParaRPr>
          </a:p>
          <a:p>
            <a:pPr marL="633730" indent="-621665">
              <a:lnSpc>
                <a:spcPct val="100000"/>
              </a:lnSpc>
              <a:spcBef>
                <a:spcPts val="720"/>
              </a:spcBef>
              <a:buAutoNum type="arabicParenR"/>
              <a:tabLst>
                <a:tab pos="633730" algn="l"/>
                <a:tab pos="634365" algn="l"/>
              </a:tabLst>
            </a:pPr>
            <a:r>
              <a:rPr sz="2750" spc="-5" dirty="0">
                <a:latin typeface="Calibri"/>
                <a:cs typeface="Calibri"/>
              </a:rPr>
              <a:t>Start </a:t>
            </a:r>
            <a:r>
              <a:rPr sz="2750" spc="10" dirty="0">
                <a:latin typeface="Calibri"/>
                <a:cs typeface="Calibri"/>
              </a:rPr>
              <a:t>a pointer </a:t>
            </a:r>
            <a:r>
              <a:rPr sz="2750" dirty="0">
                <a:latin typeface="Calibri"/>
                <a:cs typeface="Calibri"/>
              </a:rPr>
              <a:t>at </a:t>
            </a:r>
            <a:r>
              <a:rPr sz="2750" spc="15" dirty="0">
                <a:latin typeface="Calibri"/>
                <a:cs typeface="Calibri"/>
              </a:rPr>
              <a:t>the beginning </a:t>
            </a:r>
            <a:r>
              <a:rPr sz="2750" spc="5" dirty="0">
                <a:latin typeface="Calibri"/>
                <a:cs typeface="Calibri"/>
              </a:rPr>
              <a:t>of </a:t>
            </a:r>
            <a:r>
              <a:rPr sz="2750" spc="15" dirty="0">
                <a:latin typeface="Calibri"/>
                <a:cs typeface="Calibri"/>
              </a:rPr>
              <a:t>the</a:t>
            </a:r>
            <a:r>
              <a:rPr sz="2750" spc="-4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string</a:t>
            </a:r>
            <a:endParaRPr sz="2750">
              <a:latin typeface="Calibri"/>
              <a:cs typeface="Calibri"/>
            </a:endParaRPr>
          </a:p>
          <a:p>
            <a:pPr marL="634365" marR="5080" indent="-622300">
              <a:lnSpc>
                <a:spcPct val="101899"/>
              </a:lnSpc>
              <a:spcBef>
                <a:spcPts val="655"/>
              </a:spcBef>
              <a:buAutoNum type="arabicParenR"/>
              <a:tabLst>
                <a:tab pos="633730" algn="l"/>
                <a:tab pos="634365" algn="l"/>
              </a:tabLst>
            </a:pPr>
            <a:r>
              <a:rPr sz="2750" spc="5" dirty="0">
                <a:latin typeface="Calibri"/>
                <a:cs typeface="Calibri"/>
              </a:rPr>
              <a:t>Find </a:t>
            </a:r>
            <a:r>
              <a:rPr sz="2750" spc="15" dirty="0">
                <a:latin typeface="Calibri"/>
                <a:cs typeface="Calibri"/>
              </a:rPr>
              <a:t>the </a:t>
            </a:r>
            <a:r>
              <a:rPr sz="2750" spc="10" dirty="0">
                <a:latin typeface="Calibri"/>
                <a:cs typeface="Calibri"/>
              </a:rPr>
              <a:t>longest </a:t>
            </a:r>
            <a:r>
              <a:rPr sz="2750" dirty="0">
                <a:latin typeface="Calibri"/>
                <a:cs typeface="Calibri"/>
              </a:rPr>
              <a:t>word </a:t>
            </a:r>
            <a:r>
              <a:rPr sz="2750" spc="15" dirty="0">
                <a:latin typeface="Calibri"/>
                <a:cs typeface="Calibri"/>
              </a:rPr>
              <a:t>in </a:t>
            </a:r>
            <a:r>
              <a:rPr sz="2750" spc="5" dirty="0">
                <a:latin typeface="Calibri"/>
                <a:cs typeface="Calibri"/>
              </a:rPr>
              <a:t>dictionary </a:t>
            </a:r>
            <a:r>
              <a:rPr sz="2750" spc="10" dirty="0">
                <a:latin typeface="Calibri"/>
                <a:cs typeface="Calibri"/>
              </a:rPr>
              <a:t>that </a:t>
            </a:r>
            <a:r>
              <a:rPr sz="2750" spc="5" dirty="0">
                <a:latin typeface="Calibri"/>
                <a:cs typeface="Calibri"/>
              </a:rPr>
              <a:t>matches </a:t>
            </a:r>
            <a:r>
              <a:rPr sz="2750" spc="15" dirty="0">
                <a:latin typeface="Calibri"/>
                <a:cs typeface="Calibri"/>
              </a:rPr>
              <a:t>the </a:t>
            </a:r>
            <a:r>
              <a:rPr sz="2750" spc="10" dirty="0">
                <a:latin typeface="Calibri"/>
                <a:cs typeface="Calibri"/>
              </a:rPr>
              <a:t>string  starting </a:t>
            </a:r>
            <a:r>
              <a:rPr sz="2750" dirty="0">
                <a:latin typeface="Calibri"/>
                <a:cs typeface="Calibri"/>
              </a:rPr>
              <a:t>at</a:t>
            </a:r>
            <a:r>
              <a:rPr sz="2750" spc="-1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pointer</a:t>
            </a:r>
            <a:endParaRPr sz="2750">
              <a:latin typeface="Calibri"/>
              <a:cs typeface="Calibri"/>
            </a:endParaRPr>
          </a:p>
          <a:p>
            <a:pPr marL="633730" indent="-621665">
              <a:lnSpc>
                <a:spcPct val="100000"/>
              </a:lnSpc>
              <a:spcBef>
                <a:spcPts val="720"/>
              </a:spcBef>
              <a:buAutoNum type="arabicParenR"/>
              <a:tabLst>
                <a:tab pos="633730" algn="l"/>
                <a:tab pos="634365" algn="l"/>
              </a:tabLst>
            </a:pPr>
            <a:r>
              <a:rPr sz="2750" spc="-5" dirty="0">
                <a:latin typeface="Calibri"/>
                <a:cs typeface="Calibri"/>
              </a:rPr>
              <a:t>Move </a:t>
            </a:r>
            <a:r>
              <a:rPr sz="2750" spc="15" dirty="0">
                <a:latin typeface="Calibri"/>
                <a:cs typeface="Calibri"/>
              </a:rPr>
              <a:t>the pointer </a:t>
            </a:r>
            <a:r>
              <a:rPr sz="2750" spc="5" dirty="0">
                <a:latin typeface="Calibri"/>
                <a:cs typeface="Calibri"/>
              </a:rPr>
              <a:t>over </a:t>
            </a:r>
            <a:r>
              <a:rPr sz="2750" spc="15" dirty="0">
                <a:latin typeface="Calibri"/>
                <a:cs typeface="Calibri"/>
              </a:rPr>
              <a:t>the </a:t>
            </a:r>
            <a:r>
              <a:rPr sz="2750" dirty="0">
                <a:latin typeface="Calibri"/>
                <a:cs typeface="Calibri"/>
              </a:rPr>
              <a:t>word </a:t>
            </a:r>
            <a:r>
              <a:rPr sz="2750" spc="20" dirty="0">
                <a:latin typeface="Calibri"/>
                <a:cs typeface="Calibri"/>
              </a:rPr>
              <a:t>in</a:t>
            </a:r>
            <a:r>
              <a:rPr sz="2750" spc="-5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string</a:t>
            </a:r>
            <a:endParaRPr sz="2750">
              <a:latin typeface="Calibri"/>
              <a:cs typeface="Calibri"/>
            </a:endParaRPr>
          </a:p>
          <a:p>
            <a:pPr marL="633730" indent="-621665">
              <a:lnSpc>
                <a:spcPct val="100000"/>
              </a:lnSpc>
              <a:spcBef>
                <a:spcPts val="795"/>
              </a:spcBef>
              <a:buAutoNum type="arabicParenR"/>
              <a:tabLst>
                <a:tab pos="633730" algn="l"/>
                <a:tab pos="634365" algn="l"/>
              </a:tabLst>
            </a:pPr>
            <a:r>
              <a:rPr sz="2750" spc="10" dirty="0">
                <a:latin typeface="Calibri"/>
                <a:cs typeface="Calibri"/>
              </a:rPr>
              <a:t>Go </a:t>
            </a:r>
            <a:r>
              <a:rPr sz="2750" spc="15" dirty="0">
                <a:latin typeface="Calibri"/>
                <a:cs typeface="Calibri"/>
              </a:rPr>
              <a:t>to</a:t>
            </a:r>
            <a:r>
              <a:rPr sz="2750" spc="-1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2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0020" y="908407"/>
            <a:ext cx="734314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204" dirty="0"/>
              <a:t>Max-­‐match </a:t>
            </a:r>
            <a:r>
              <a:rPr spc="5" dirty="0"/>
              <a:t>segmentation</a:t>
            </a:r>
            <a:r>
              <a:rPr spc="225" dirty="0"/>
              <a:t> </a:t>
            </a:r>
            <a:r>
              <a:rPr spc="10" dirty="0"/>
              <a:t>illustration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18015" y="1849277"/>
            <a:ext cx="3801745" cy="1214120"/>
          </a:xfrm>
          <a:prstGeom prst="rect">
            <a:avLst/>
          </a:prstGeom>
        </p:spPr>
        <p:txBody>
          <a:bodyPr vert="horz" wrap="square" lIns="0" tIns="110490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7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15" dirty="0">
                <a:latin typeface="Calibri"/>
                <a:cs typeface="Calibri"/>
              </a:rPr>
              <a:t>Thecatinthehat</a:t>
            </a:r>
            <a:endParaRPr sz="32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7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15" dirty="0">
                <a:latin typeface="Calibri"/>
                <a:cs typeface="Calibri"/>
              </a:rPr>
              <a:t>Thetabledownthere</a:t>
            </a:r>
            <a:endParaRPr sz="32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18015" y="3640793"/>
            <a:ext cx="8855075" cy="19883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12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dirty="0">
                <a:latin typeface="Calibri"/>
                <a:cs typeface="Calibri"/>
              </a:rPr>
              <a:t>Doesn’t </a:t>
            </a:r>
            <a:r>
              <a:rPr sz="2750" spc="10" dirty="0">
                <a:latin typeface="Calibri"/>
                <a:cs typeface="Calibri"/>
              </a:rPr>
              <a:t>generally </a:t>
            </a:r>
            <a:r>
              <a:rPr sz="2750" dirty="0">
                <a:latin typeface="Calibri"/>
                <a:cs typeface="Calibri"/>
              </a:rPr>
              <a:t>work </a:t>
            </a:r>
            <a:r>
              <a:rPr sz="2750" spc="15" dirty="0">
                <a:latin typeface="Calibri"/>
                <a:cs typeface="Calibri"/>
              </a:rPr>
              <a:t>in</a:t>
            </a:r>
            <a:r>
              <a:rPr sz="2750" spc="-15" dirty="0">
                <a:latin typeface="Calibri"/>
                <a:cs typeface="Calibri"/>
              </a:rPr>
              <a:t> </a:t>
            </a:r>
            <a:r>
              <a:rPr sz="2750" spc="15" dirty="0">
                <a:latin typeface="Calibri"/>
                <a:cs typeface="Calibri"/>
              </a:rPr>
              <a:t>English!</a:t>
            </a:r>
            <a:endParaRPr sz="275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0"/>
              </a:spcBef>
              <a:buClr>
                <a:srgbClr val="CC0000"/>
              </a:buClr>
              <a:buFont typeface="Times New Roman"/>
              <a:buChar char="•"/>
            </a:pPr>
            <a:endParaRPr sz="3900" dirty="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5" dirty="0">
                <a:latin typeface="Calibri"/>
                <a:cs typeface="Calibri"/>
              </a:rPr>
              <a:t>But </a:t>
            </a:r>
            <a:r>
              <a:rPr sz="2750" spc="-5" dirty="0">
                <a:latin typeface="Calibri"/>
                <a:cs typeface="Calibri"/>
              </a:rPr>
              <a:t>works </a:t>
            </a:r>
            <a:r>
              <a:rPr sz="2750" spc="15" dirty="0">
                <a:latin typeface="Calibri"/>
                <a:cs typeface="Calibri"/>
              </a:rPr>
              <a:t>astonishingly </a:t>
            </a:r>
            <a:r>
              <a:rPr sz="2750" spc="10" dirty="0">
                <a:latin typeface="Calibri"/>
                <a:cs typeface="Calibri"/>
              </a:rPr>
              <a:t>well </a:t>
            </a:r>
            <a:r>
              <a:rPr sz="2750" spc="15" dirty="0">
                <a:latin typeface="Calibri"/>
                <a:cs typeface="Calibri"/>
              </a:rPr>
              <a:t>in</a:t>
            </a:r>
            <a:r>
              <a:rPr sz="2750" spc="-3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Chinese</a:t>
            </a:r>
            <a:endParaRPr sz="2750" dirty="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66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dirty="0">
                <a:latin typeface="Calibri"/>
                <a:cs typeface="Calibri"/>
              </a:rPr>
              <a:t>Modern </a:t>
            </a:r>
            <a:r>
              <a:rPr sz="2750" spc="10" dirty="0">
                <a:latin typeface="Calibri"/>
                <a:cs typeface="Calibri"/>
              </a:rPr>
              <a:t>probabilistic segmentation </a:t>
            </a:r>
            <a:r>
              <a:rPr sz="2750" spc="5" dirty="0">
                <a:latin typeface="Calibri"/>
                <a:cs typeface="Calibri"/>
              </a:rPr>
              <a:t>algorithms </a:t>
            </a:r>
            <a:r>
              <a:rPr sz="2750" spc="10" dirty="0">
                <a:latin typeface="Calibri"/>
                <a:cs typeface="Calibri"/>
              </a:rPr>
              <a:t>even</a:t>
            </a:r>
            <a:r>
              <a:rPr sz="2750" spc="60" dirty="0">
                <a:latin typeface="Calibri"/>
                <a:cs typeface="Calibri"/>
              </a:rPr>
              <a:t> </a:t>
            </a:r>
            <a:r>
              <a:rPr sz="2750" spc="15" dirty="0">
                <a:latin typeface="Calibri"/>
                <a:cs typeface="Calibri"/>
              </a:rPr>
              <a:t>better</a:t>
            </a:r>
            <a:endParaRPr sz="2750" dirty="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886492" y="1849278"/>
            <a:ext cx="3012440" cy="16294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52500"/>
              </a:lnSpc>
              <a:spcBef>
                <a:spcPts val="90"/>
              </a:spcBef>
            </a:pPr>
            <a:r>
              <a:rPr sz="2300" spc="20" dirty="0">
                <a:latin typeface="Lucida Sans"/>
                <a:cs typeface="Lucida Sans"/>
              </a:rPr>
              <a:t>the </a:t>
            </a:r>
            <a:r>
              <a:rPr sz="2300" spc="15" dirty="0">
                <a:latin typeface="Lucida Sans"/>
                <a:cs typeface="Lucida Sans"/>
              </a:rPr>
              <a:t>cat </a:t>
            </a:r>
            <a:r>
              <a:rPr sz="2300" spc="5" dirty="0">
                <a:latin typeface="Lucida Sans"/>
                <a:cs typeface="Lucida Sans"/>
              </a:rPr>
              <a:t>in </a:t>
            </a:r>
            <a:r>
              <a:rPr sz="2300" spc="20" dirty="0">
                <a:latin typeface="Lucida Sans"/>
                <a:cs typeface="Lucida Sans"/>
              </a:rPr>
              <a:t>the </a:t>
            </a:r>
            <a:r>
              <a:rPr sz="2300" spc="30" dirty="0">
                <a:latin typeface="Lucida Sans"/>
                <a:cs typeface="Lucida Sans"/>
              </a:rPr>
              <a:t>hat  </a:t>
            </a:r>
            <a:r>
              <a:rPr sz="2300" spc="20" dirty="0">
                <a:latin typeface="Lucida Sans"/>
                <a:cs typeface="Lucida Sans"/>
              </a:rPr>
              <a:t>the </a:t>
            </a:r>
            <a:r>
              <a:rPr sz="2300" spc="15" dirty="0">
                <a:latin typeface="Lucida Sans"/>
                <a:cs typeface="Lucida Sans"/>
              </a:rPr>
              <a:t>table </a:t>
            </a:r>
            <a:r>
              <a:rPr sz="2300" spc="30" dirty="0">
                <a:latin typeface="Lucida Sans"/>
                <a:cs typeface="Lucida Sans"/>
              </a:rPr>
              <a:t>down</a:t>
            </a:r>
            <a:r>
              <a:rPr sz="2300" spc="-145" dirty="0">
                <a:latin typeface="Lucida Sans"/>
                <a:cs typeface="Lucida Sans"/>
              </a:rPr>
              <a:t> </a:t>
            </a:r>
            <a:r>
              <a:rPr sz="2300" spc="20" dirty="0">
                <a:latin typeface="Lucida Sans"/>
                <a:cs typeface="Lucida Sans"/>
              </a:rPr>
              <a:t>there  theta </a:t>
            </a:r>
            <a:r>
              <a:rPr sz="2300" spc="10" dirty="0">
                <a:latin typeface="Lucida Sans"/>
                <a:cs typeface="Lucida Sans"/>
              </a:rPr>
              <a:t>bled </a:t>
            </a:r>
            <a:r>
              <a:rPr sz="2300" spc="35" dirty="0">
                <a:latin typeface="Lucida Sans"/>
                <a:cs typeface="Lucida Sans"/>
              </a:rPr>
              <a:t>own</a:t>
            </a:r>
            <a:r>
              <a:rPr sz="2300" spc="-135" dirty="0">
                <a:latin typeface="Lucida Sans"/>
                <a:cs typeface="Lucida Sans"/>
              </a:rPr>
              <a:t> </a:t>
            </a:r>
            <a:r>
              <a:rPr sz="2300" spc="20" dirty="0">
                <a:latin typeface="Lucida Sans"/>
                <a:cs typeface="Lucida Sans"/>
              </a:rPr>
              <a:t>there</a:t>
            </a:r>
            <a:endParaRPr sz="2300">
              <a:latin typeface="Lucida Sans"/>
              <a:cs typeface="Lucida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4436745" marR="5080" indent="0">
              <a:lnSpc>
                <a:spcPct val="102099"/>
              </a:lnSpc>
              <a:spcBef>
                <a:spcPts val="35"/>
              </a:spcBef>
              <a:buNone/>
            </a:pPr>
            <a:r>
              <a:rPr spc="10" dirty="0"/>
              <a:t>Word Normalization</a:t>
            </a:r>
            <a:r>
              <a:rPr spc="-75" dirty="0"/>
              <a:t> </a:t>
            </a:r>
            <a:r>
              <a:rPr spc="5" dirty="0"/>
              <a:t>and  </a:t>
            </a:r>
            <a:r>
              <a:rPr spc="10" dirty="0"/>
              <a:t>Stemming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E0269E5C-56BD-407B-9EC4-99F47BC96739}"/>
              </a:ext>
            </a:extLst>
          </p:cNvPr>
          <p:cNvSpPr txBox="1"/>
          <p:nvPr/>
        </p:nvSpPr>
        <p:spPr>
          <a:xfrm>
            <a:off x="4813300" y="1358049"/>
            <a:ext cx="4126541" cy="1457194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 marR="5080" indent="73660">
              <a:lnSpc>
                <a:spcPts val="5550"/>
              </a:lnSpc>
              <a:spcBef>
                <a:spcPts val="335"/>
              </a:spcBef>
            </a:pPr>
            <a:r>
              <a:rPr lang="en-US" sz="4650" spc="25" dirty="0">
                <a:latin typeface="Calibri"/>
                <a:cs typeface="Calibri"/>
              </a:rPr>
              <a:t>Data</a:t>
            </a:r>
            <a:r>
              <a:rPr lang="en-US" sz="4650" b="1" spc="25" dirty="0">
                <a:latin typeface="Calibri"/>
                <a:cs typeface="Calibri"/>
              </a:rPr>
              <a:t> </a:t>
            </a:r>
            <a:r>
              <a:rPr lang="en-US" sz="4650" spc="25" dirty="0">
                <a:latin typeface="Calibri"/>
                <a:cs typeface="Calibri"/>
              </a:rPr>
              <a:t>Preparation</a:t>
            </a:r>
            <a:endParaRPr sz="465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220297"/>
            <a:ext cx="281876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Normalization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82072"/>
            <a:ext cx="9485630" cy="4338320"/>
          </a:xfrm>
          <a:prstGeom prst="rect">
            <a:avLst/>
          </a:prstGeom>
        </p:spPr>
        <p:txBody>
          <a:bodyPr vert="horz" wrap="square" lIns="0" tIns="10858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5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20" dirty="0">
                <a:latin typeface="Calibri"/>
                <a:cs typeface="Calibri"/>
              </a:rPr>
              <a:t>Need </a:t>
            </a:r>
            <a:r>
              <a:rPr sz="2750" spc="15" dirty="0">
                <a:latin typeface="Calibri"/>
                <a:cs typeface="Calibri"/>
              </a:rPr>
              <a:t>to </a:t>
            </a:r>
            <a:r>
              <a:rPr sz="2750" spc="5" dirty="0">
                <a:latin typeface="Calibri"/>
                <a:cs typeface="Calibri"/>
              </a:rPr>
              <a:t>“normalize”</a:t>
            </a:r>
            <a:r>
              <a:rPr sz="2750" spc="-35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terms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6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15" dirty="0">
                <a:latin typeface="Calibri"/>
                <a:cs typeface="Calibri"/>
              </a:rPr>
              <a:t>Information </a:t>
            </a:r>
            <a:r>
              <a:rPr sz="2300" dirty="0">
                <a:latin typeface="Calibri"/>
                <a:cs typeface="Calibri"/>
              </a:rPr>
              <a:t>Retrieval: </a:t>
            </a:r>
            <a:r>
              <a:rPr sz="2300" spc="15" dirty="0">
                <a:latin typeface="Calibri"/>
                <a:cs typeface="Calibri"/>
              </a:rPr>
              <a:t>indexed </a:t>
            </a:r>
            <a:r>
              <a:rPr sz="2300" spc="20" dirty="0">
                <a:latin typeface="Calibri"/>
                <a:cs typeface="Calibri"/>
              </a:rPr>
              <a:t>text </a:t>
            </a:r>
            <a:r>
              <a:rPr sz="2300" spc="25" dirty="0">
                <a:latin typeface="Calibri"/>
                <a:cs typeface="Calibri"/>
              </a:rPr>
              <a:t>&amp; </a:t>
            </a:r>
            <a:r>
              <a:rPr sz="2300" spc="15" dirty="0">
                <a:latin typeface="Calibri"/>
                <a:cs typeface="Calibri"/>
              </a:rPr>
              <a:t>query </a:t>
            </a:r>
            <a:r>
              <a:rPr sz="2300" spc="20" dirty="0">
                <a:latin typeface="Calibri"/>
                <a:cs typeface="Calibri"/>
              </a:rPr>
              <a:t>terms </a:t>
            </a:r>
            <a:r>
              <a:rPr sz="2300" spc="35" dirty="0">
                <a:latin typeface="Calibri"/>
                <a:cs typeface="Calibri"/>
              </a:rPr>
              <a:t>must </a:t>
            </a:r>
            <a:r>
              <a:rPr sz="2300" spc="5" dirty="0">
                <a:latin typeface="Calibri"/>
                <a:cs typeface="Calibri"/>
              </a:rPr>
              <a:t>have </a:t>
            </a:r>
            <a:r>
              <a:rPr sz="2300" spc="25" dirty="0">
                <a:latin typeface="Calibri"/>
                <a:cs typeface="Calibri"/>
              </a:rPr>
              <a:t>same</a:t>
            </a:r>
            <a:r>
              <a:rPr sz="2300" spc="-55" dirty="0">
                <a:latin typeface="Calibri"/>
                <a:cs typeface="Calibri"/>
              </a:rPr>
              <a:t> </a:t>
            </a:r>
            <a:r>
              <a:rPr sz="2300" spc="25" dirty="0">
                <a:latin typeface="Calibri"/>
                <a:cs typeface="Calibri"/>
              </a:rPr>
              <a:t>form.</a:t>
            </a:r>
            <a:endParaRPr sz="2300">
              <a:latin typeface="Calibri"/>
              <a:cs typeface="Calibri"/>
            </a:endParaRPr>
          </a:p>
          <a:p>
            <a:pPr marL="1209675" lvl="2" indent="-260350">
              <a:lnSpc>
                <a:spcPct val="100000"/>
              </a:lnSpc>
              <a:spcBef>
                <a:spcPts val="509"/>
              </a:spcBef>
              <a:buClr>
                <a:srgbClr val="CC0000"/>
              </a:buClr>
              <a:buFont typeface="Times New Roman"/>
              <a:buChar char="•"/>
              <a:tabLst>
                <a:tab pos="1209675" algn="l"/>
                <a:tab pos="1210310" algn="l"/>
              </a:tabLst>
            </a:pPr>
            <a:r>
              <a:rPr sz="2100" spc="15" dirty="0">
                <a:latin typeface="Calibri"/>
                <a:cs typeface="Calibri"/>
              </a:rPr>
              <a:t>We </a:t>
            </a:r>
            <a:r>
              <a:rPr sz="2100" spc="10" dirty="0">
                <a:latin typeface="Calibri"/>
                <a:cs typeface="Calibri"/>
              </a:rPr>
              <a:t>want </a:t>
            </a:r>
            <a:r>
              <a:rPr sz="2100" spc="15" dirty="0">
                <a:latin typeface="Calibri"/>
                <a:cs typeface="Calibri"/>
              </a:rPr>
              <a:t>to </a:t>
            </a:r>
            <a:r>
              <a:rPr sz="2100" spc="5" dirty="0">
                <a:latin typeface="Calibri"/>
                <a:cs typeface="Calibri"/>
              </a:rPr>
              <a:t>match </a:t>
            </a:r>
            <a:r>
              <a:rPr sz="2100" b="1" i="1" spc="5" dirty="0">
                <a:latin typeface="Calibri"/>
                <a:cs typeface="Calibri"/>
              </a:rPr>
              <a:t>U.S.A.</a:t>
            </a:r>
            <a:r>
              <a:rPr sz="2100" spc="5" dirty="0">
                <a:latin typeface="Calibri"/>
                <a:cs typeface="Calibri"/>
              </a:rPr>
              <a:t>and</a:t>
            </a:r>
            <a:r>
              <a:rPr sz="2100" spc="-50" dirty="0">
                <a:latin typeface="Calibri"/>
                <a:cs typeface="Calibri"/>
              </a:rPr>
              <a:t> </a:t>
            </a:r>
            <a:r>
              <a:rPr sz="2100" b="1" i="1" spc="-5" dirty="0">
                <a:latin typeface="Calibri"/>
                <a:cs typeface="Calibri"/>
              </a:rPr>
              <a:t>USA</a:t>
            </a:r>
            <a:endParaRPr sz="210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63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20" dirty="0">
                <a:latin typeface="Calibri"/>
                <a:cs typeface="Calibri"/>
              </a:rPr>
              <a:t>We </a:t>
            </a:r>
            <a:r>
              <a:rPr sz="2750" spc="15" dirty="0">
                <a:latin typeface="Calibri"/>
                <a:cs typeface="Calibri"/>
              </a:rPr>
              <a:t>implicitly define </a:t>
            </a:r>
            <a:r>
              <a:rPr sz="2750" spc="10" dirty="0">
                <a:latin typeface="Calibri"/>
                <a:cs typeface="Calibri"/>
              </a:rPr>
              <a:t>equivalence classes </a:t>
            </a:r>
            <a:r>
              <a:rPr sz="2750" spc="5" dirty="0">
                <a:latin typeface="Calibri"/>
                <a:cs typeface="Calibri"/>
              </a:rPr>
              <a:t>of</a:t>
            </a:r>
            <a:r>
              <a:rPr sz="2750" spc="-70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terms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5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5" dirty="0">
                <a:latin typeface="Calibri"/>
                <a:cs typeface="Calibri"/>
              </a:rPr>
              <a:t>e.g., </a:t>
            </a:r>
            <a:r>
              <a:rPr sz="2300" spc="10" dirty="0">
                <a:latin typeface="Calibri"/>
                <a:cs typeface="Calibri"/>
              </a:rPr>
              <a:t>deleting periods </a:t>
            </a:r>
            <a:r>
              <a:rPr sz="2300" spc="-5" dirty="0">
                <a:latin typeface="Calibri"/>
                <a:cs typeface="Calibri"/>
              </a:rPr>
              <a:t>in </a:t>
            </a:r>
            <a:r>
              <a:rPr sz="2300" spc="15" dirty="0">
                <a:latin typeface="Calibri"/>
                <a:cs typeface="Calibri"/>
              </a:rPr>
              <a:t>a</a:t>
            </a:r>
            <a:r>
              <a:rPr sz="2300" dirty="0">
                <a:latin typeface="Calibri"/>
                <a:cs typeface="Calibri"/>
              </a:rPr>
              <a:t> </a:t>
            </a:r>
            <a:r>
              <a:rPr sz="2300" spc="20" dirty="0">
                <a:latin typeface="Calibri"/>
                <a:cs typeface="Calibri"/>
              </a:rPr>
              <a:t>term</a:t>
            </a:r>
            <a:endParaRPr sz="230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4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0" dirty="0">
                <a:latin typeface="Calibri"/>
                <a:cs typeface="Calibri"/>
              </a:rPr>
              <a:t>Alternative: </a:t>
            </a:r>
            <a:r>
              <a:rPr sz="2750" spc="5" dirty="0">
                <a:latin typeface="Calibri"/>
                <a:cs typeface="Calibri"/>
              </a:rPr>
              <a:t>asymmetric</a:t>
            </a:r>
            <a:r>
              <a:rPr sz="2750" spc="-15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expansion:</a:t>
            </a:r>
            <a:endParaRPr sz="2750">
              <a:latin typeface="Calibri"/>
              <a:cs typeface="Calibri"/>
            </a:endParaRPr>
          </a:p>
          <a:p>
            <a:pPr marL="635635" lvl="1" indent="-85725">
              <a:lnSpc>
                <a:spcPct val="100000"/>
              </a:lnSpc>
              <a:spcBef>
                <a:spcPts val="475"/>
              </a:spcBef>
              <a:buSzPct val="94736"/>
              <a:buFont typeface="Times New Roman"/>
              <a:buChar char="•"/>
              <a:tabLst>
                <a:tab pos="636270" algn="l"/>
              </a:tabLst>
            </a:pPr>
            <a:r>
              <a:rPr sz="1900" spc="5" dirty="0">
                <a:latin typeface="Calibri"/>
                <a:cs typeface="Calibri"/>
              </a:rPr>
              <a:t>Enter: </a:t>
            </a:r>
            <a:r>
              <a:rPr sz="1900" b="1" i="1" spc="-5" dirty="0">
                <a:latin typeface="Calibri"/>
                <a:cs typeface="Calibri"/>
              </a:rPr>
              <a:t>window</a:t>
            </a:r>
            <a:r>
              <a:rPr sz="1900" spc="-5" dirty="0">
                <a:latin typeface="Calibri"/>
                <a:cs typeface="Calibri"/>
              </a:rPr>
              <a:t>Search: </a:t>
            </a:r>
            <a:r>
              <a:rPr sz="1900" b="1" i="1" spc="-5" dirty="0">
                <a:latin typeface="Calibri"/>
                <a:cs typeface="Calibri"/>
              </a:rPr>
              <a:t>window,</a:t>
            </a:r>
            <a:r>
              <a:rPr sz="1900" b="1" i="1" spc="-20" dirty="0">
                <a:latin typeface="Calibri"/>
                <a:cs typeface="Calibri"/>
              </a:rPr>
              <a:t> </a:t>
            </a:r>
            <a:r>
              <a:rPr sz="1900" b="1" i="1" spc="-5" dirty="0">
                <a:latin typeface="Calibri"/>
                <a:cs typeface="Calibri"/>
              </a:rPr>
              <a:t>windows</a:t>
            </a:r>
            <a:endParaRPr sz="1900">
              <a:latin typeface="Calibri"/>
              <a:cs typeface="Calibri"/>
            </a:endParaRPr>
          </a:p>
          <a:p>
            <a:pPr marL="635635" lvl="1" indent="-85725">
              <a:lnSpc>
                <a:spcPct val="100000"/>
              </a:lnSpc>
              <a:spcBef>
                <a:spcPts val="420"/>
              </a:spcBef>
              <a:buSzPct val="94736"/>
              <a:buFont typeface="Times New Roman"/>
              <a:buChar char="•"/>
              <a:tabLst>
                <a:tab pos="636270" algn="l"/>
              </a:tabLst>
            </a:pPr>
            <a:r>
              <a:rPr sz="1900" spc="5" dirty="0">
                <a:latin typeface="Calibri"/>
                <a:cs typeface="Calibri"/>
              </a:rPr>
              <a:t>Enter: </a:t>
            </a:r>
            <a:r>
              <a:rPr sz="1900" b="1" i="1" spc="-5" dirty="0">
                <a:latin typeface="Calibri"/>
                <a:cs typeface="Calibri"/>
              </a:rPr>
              <a:t>windows</a:t>
            </a:r>
            <a:r>
              <a:rPr sz="1900" spc="-5" dirty="0">
                <a:latin typeface="Calibri"/>
                <a:cs typeface="Calibri"/>
              </a:rPr>
              <a:t>Search: </a:t>
            </a:r>
            <a:r>
              <a:rPr sz="1900" b="1" i="1" spc="-5" dirty="0">
                <a:latin typeface="Calibri"/>
                <a:cs typeface="Calibri"/>
              </a:rPr>
              <a:t>Windows, </a:t>
            </a:r>
            <a:r>
              <a:rPr sz="1900" b="1" i="1" spc="-10" dirty="0">
                <a:latin typeface="Calibri"/>
                <a:cs typeface="Calibri"/>
              </a:rPr>
              <a:t>windows,</a:t>
            </a:r>
            <a:r>
              <a:rPr sz="1900" b="1" i="1" spc="-20" dirty="0">
                <a:latin typeface="Calibri"/>
                <a:cs typeface="Calibri"/>
              </a:rPr>
              <a:t> </a:t>
            </a:r>
            <a:r>
              <a:rPr sz="1900" b="1" i="1" spc="-5" dirty="0">
                <a:latin typeface="Calibri"/>
                <a:cs typeface="Calibri"/>
              </a:rPr>
              <a:t>window</a:t>
            </a:r>
            <a:endParaRPr sz="1900">
              <a:latin typeface="Calibri"/>
              <a:cs typeface="Calibri"/>
            </a:endParaRPr>
          </a:p>
          <a:p>
            <a:pPr marL="635635" lvl="1" indent="-85725">
              <a:lnSpc>
                <a:spcPct val="100000"/>
              </a:lnSpc>
              <a:spcBef>
                <a:spcPts val="355"/>
              </a:spcBef>
              <a:buSzPct val="94736"/>
              <a:buFont typeface="Times New Roman"/>
              <a:buChar char="•"/>
              <a:tabLst>
                <a:tab pos="636270" algn="l"/>
              </a:tabLst>
            </a:pPr>
            <a:r>
              <a:rPr sz="1900" spc="5" dirty="0">
                <a:latin typeface="Calibri"/>
                <a:cs typeface="Calibri"/>
              </a:rPr>
              <a:t>Enter: </a:t>
            </a:r>
            <a:r>
              <a:rPr sz="1900" b="1" i="1" spc="-5" dirty="0">
                <a:latin typeface="Calibri"/>
                <a:cs typeface="Calibri"/>
              </a:rPr>
              <a:t>Windows</a:t>
            </a:r>
            <a:r>
              <a:rPr sz="1900" spc="-5" dirty="0">
                <a:latin typeface="Calibri"/>
                <a:cs typeface="Calibri"/>
              </a:rPr>
              <a:t>Search:</a:t>
            </a:r>
            <a:r>
              <a:rPr sz="1900" spc="-15" dirty="0">
                <a:latin typeface="Calibri"/>
                <a:cs typeface="Calibri"/>
              </a:rPr>
              <a:t> </a:t>
            </a:r>
            <a:r>
              <a:rPr sz="1900" b="1" i="1" dirty="0">
                <a:latin typeface="Calibri"/>
                <a:cs typeface="Calibri"/>
              </a:rPr>
              <a:t>Windows</a:t>
            </a:r>
            <a:endParaRPr sz="190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67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5" dirty="0">
                <a:latin typeface="Calibri"/>
                <a:cs typeface="Calibri"/>
              </a:rPr>
              <a:t>Potentially </a:t>
            </a:r>
            <a:r>
              <a:rPr sz="2750" spc="-5" dirty="0">
                <a:latin typeface="Calibri"/>
                <a:cs typeface="Calibri"/>
              </a:rPr>
              <a:t>more </a:t>
            </a:r>
            <a:r>
              <a:rPr sz="2750" spc="10" dirty="0">
                <a:latin typeface="Calibri"/>
                <a:cs typeface="Calibri"/>
              </a:rPr>
              <a:t>powerful, </a:t>
            </a:r>
            <a:r>
              <a:rPr sz="2750" spc="5" dirty="0">
                <a:latin typeface="Calibri"/>
                <a:cs typeface="Calibri"/>
              </a:rPr>
              <a:t>but </a:t>
            </a:r>
            <a:r>
              <a:rPr sz="2750" spc="15" dirty="0">
                <a:latin typeface="Calibri"/>
                <a:cs typeface="Calibri"/>
              </a:rPr>
              <a:t>less</a:t>
            </a:r>
            <a:r>
              <a:rPr sz="2750" spc="-20" dirty="0">
                <a:latin typeface="Calibri"/>
                <a:cs typeface="Calibri"/>
              </a:rPr>
              <a:t> </a:t>
            </a:r>
            <a:r>
              <a:rPr sz="2750" spc="15" dirty="0">
                <a:latin typeface="Calibri"/>
                <a:cs typeface="Calibri"/>
              </a:rPr>
              <a:t>efficient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240347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Case</a:t>
            </a:r>
            <a:r>
              <a:rPr spc="-85" dirty="0"/>
              <a:t> </a:t>
            </a:r>
            <a:r>
              <a:rPr spc="5" dirty="0"/>
              <a:t>folding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55458"/>
            <a:ext cx="9039860" cy="4058285"/>
          </a:xfrm>
          <a:prstGeom prst="rect">
            <a:avLst/>
          </a:prstGeom>
        </p:spPr>
        <p:txBody>
          <a:bodyPr vert="horz" wrap="square" lIns="0" tIns="12763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100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15" dirty="0">
                <a:latin typeface="Calibri"/>
                <a:cs typeface="Calibri"/>
              </a:rPr>
              <a:t>Applications </a:t>
            </a:r>
            <a:r>
              <a:rPr sz="3250" spc="-10" dirty="0">
                <a:latin typeface="Calibri"/>
                <a:cs typeface="Calibri"/>
              </a:rPr>
              <a:t>like IR: </a:t>
            </a:r>
            <a:r>
              <a:rPr sz="3250" spc="20" dirty="0">
                <a:latin typeface="Calibri"/>
                <a:cs typeface="Calibri"/>
              </a:rPr>
              <a:t>reduce </a:t>
            </a:r>
            <a:r>
              <a:rPr sz="3250" spc="10" dirty="0">
                <a:latin typeface="Calibri"/>
                <a:cs typeface="Calibri"/>
              </a:rPr>
              <a:t>all </a:t>
            </a:r>
            <a:r>
              <a:rPr sz="3250" dirty="0">
                <a:latin typeface="Calibri"/>
                <a:cs typeface="Calibri"/>
              </a:rPr>
              <a:t>letters </a:t>
            </a:r>
            <a:r>
              <a:rPr sz="3250" spc="10" dirty="0">
                <a:latin typeface="Calibri"/>
                <a:cs typeface="Calibri"/>
              </a:rPr>
              <a:t>to </a:t>
            </a:r>
            <a:r>
              <a:rPr sz="3250" spc="5" dirty="0">
                <a:latin typeface="Calibri"/>
                <a:cs typeface="Calibri"/>
              </a:rPr>
              <a:t>lower</a:t>
            </a:r>
            <a:r>
              <a:rPr sz="3250" spc="-10" dirty="0">
                <a:latin typeface="Calibri"/>
                <a:cs typeface="Calibri"/>
              </a:rPr>
              <a:t> </a:t>
            </a:r>
            <a:r>
              <a:rPr sz="3250" spc="25" dirty="0">
                <a:latin typeface="Calibri"/>
                <a:cs typeface="Calibri"/>
              </a:rPr>
              <a:t>case</a:t>
            </a:r>
            <a:endParaRPr sz="32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65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5" dirty="0">
                <a:latin typeface="Calibri"/>
                <a:cs typeface="Calibri"/>
              </a:rPr>
              <a:t>Since users </a:t>
            </a:r>
            <a:r>
              <a:rPr sz="2750" spc="15" dirty="0">
                <a:latin typeface="Calibri"/>
                <a:cs typeface="Calibri"/>
              </a:rPr>
              <a:t>tend to </a:t>
            </a:r>
            <a:r>
              <a:rPr sz="2750" spc="10" dirty="0">
                <a:latin typeface="Calibri"/>
                <a:cs typeface="Calibri"/>
              </a:rPr>
              <a:t>use lower</a:t>
            </a:r>
            <a:r>
              <a:rPr sz="2750" spc="-45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case</a:t>
            </a:r>
            <a:endParaRPr sz="27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20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15" dirty="0">
                <a:latin typeface="Calibri"/>
                <a:cs typeface="Calibri"/>
              </a:rPr>
              <a:t>Possible </a:t>
            </a:r>
            <a:r>
              <a:rPr sz="2750" spc="10" dirty="0">
                <a:latin typeface="Calibri"/>
                <a:cs typeface="Calibri"/>
              </a:rPr>
              <a:t>exception: upper </a:t>
            </a:r>
            <a:r>
              <a:rPr sz="2750" spc="5" dirty="0">
                <a:latin typeface="Calibri"/>
                <a:cs typeface="Calibri"/>
              </a:rPr>
              <a:t>case </a:t>
            </a:r>
            <a:r>
              <a:rPr sz="2750" spc="20" dirty="0">
                <a:latin typeface="Calibri"/>
                <a:cs typeface="Calibri"/>
              </a:rPr>
              <a:t>in</a:t>
            </a:r>
            <a:r>
              <a:rPr sz="2750" spc="-40" dirty="0">
                <a:latin typeface="Calibri"/>
                <a:cs typeface="Calibri"/>
              </a:rPr>
              <a:t> </a:t>
            </a:r>
            <a:r>
              <a:rPr sz="2750" spc="-105" dirty="0">
                <a:latin typeface="Calibri"/>
                <a:cs typeface="Calibri"/>
              </a:rPr>
              <a:t>mid-­‐sentence?</a:t>
            </a:r>
            <a:endParaRPr sz="2750">
              <a:latin typeface="Calibri"/>
              <a:cs typeface="Calibri"/>
            </a:endParaRPr>
          </a:p>
          <a:p>
            <a:pPr marL="1209675" lvl="2" indent="-260350">
              <a:lnSpc>
                <a:spcPct val="100000"/>
              </a:lnSpc>
              <a:spcBef>
                <a:spcPts val="660"/>
              </a:spcBef>
              <a:buClr>
                <a:srgbClr val="CC0000"/>
              </a:buClr>
              <a:buFont typeface="Times New Roman"/>
              <a:buChar char="•"/>
              <a:tabLst>
                <a:tab pos="1209675" algn="l"/>
                <a:tab pos="1210310" algn="l"/>
              </a:tabLst>
            </a:pPr>
            <a:r>
              <a:rPr sz="2300" spc="5" dirty="0">
                <a:latin typeface="Calibri"/>
                <a:cs typeface="Calibri"/>
              </a:rPr>
              <a:t>e.g., </a:t>
            </a:r>
            <a:r>
              <a:rPr sz="2300" b="1" i="1" spc="15" dirty="0">
                <a:latin typeface="Calibri"/>
                <a:cs typeface="Calibri"/>
              </a:rPr>
              <a:t>General</a:t>
            </a:r>
            <a:r>
              <a:rPr sz="2300" b="1" i="1" dirty="0">
                <a:latin typeface="Calibri"/>
                <a:cs typeface="Calibri"/>
              </a:rPr>
              <a:t> </a:t>
            </a:r>
            <a:r>
              <a:rPr sz="2300" b="1" i="1" spc="15" dirty="0">
                <a:latin typeface="Calibri"/>
                <a:cs typeface="Calibri"/>
              </a:rPr>
              <a:t>Motors</a:t>
            </a:r>
            <a:endParaRPr sz="2300">
              <a:latin typeface="Calibri"/>
              <a:cs typeface="Calibri"/>
            </a:endParaRPr>
          </a:p>
          <a:p>
            <a:pPr marL="1209675" lvl="2" indent="-260350">
              <a:lnSpc>
                <a:spcPct val="100000"/>
              </a:lnSpc>
              <a:spcBef>
                <a:spcPts val="600"/>
              </a:spcBef>
              <a:buClr>
                <a:srgbClr val="CC0000"/>
              </a:buClr>
              <a:buFont typeface="Times New Roman"/>
              <a:buChar char="•"/>
              <a:tabLst>
                <a:tab pos="1209675" algn="l"/>
                <a:tab pos="1210310" algn="l"/>
              </a:tabLst>
            </a:pPr>
            <a:r>
              <a:rPr sz="2300" b="1" i="1" spc="20" dirty="0">
                <a:latin typeface="Calibri"/>
                <a:cs typeface="Calibri"/>
              </a:rPr>
              <a:t>Fed</a:t>
            </a:r>
            <a:r>
              <a:rPr sz="2300" spc="20" dirty="0">
                <a:latin typeface="Calibri"/>
                <a:cs typeface="Calibri"/>
              </a:rPr>
              <a:t>vs.</a:t>
            </a:r>
            <a:r>
              <a:rPr sz="2300" dirty="0">
                <a:latin typeface="Calibri"/>
                <a:cs typeface="Calibri"/>
              </a:rPr>
              <a:t> </a:t>
            </a:r>
            <a:r>
              <a:rPr sz="2300" b="1" i="1" spc="15" dirty="0">
                <a:latin typeface="Calibri"/>
                <a:cs typeface="Calibri"/>
              </a:rPr>
              <a:t>fed</a:t>
            </a:r>
            <a:endParaRPr sz="2300">
              <a:latin typeface="Calibri"/>
              <a:cs typeface="Calibri"/>
            </a:endParaRPr>
          </a:p>
          <a:p>
            <a:pPr marL="1209675" lvl="2" indent="-260350">
              <a:lnSpc>
                <a:spcPct val="100000"/>
              </a:lnSpc>
              <a:spcBef>
                <a:spcPts val="600"/>
              </a:spcBef>
              <a:buClr>
                <a:srgbClr val="CC0000"/>
              </a:buClr>
              <a:buFont typeface="Times New Roman"/>
              <a:buChar char="•"/>
              <a:tabLst>
                <a:tab pos="1209675" algn="l"/>
                <a:tab pos="1210310" algn="l"/>
              </a:tabLst>
            </a:pPr>
            <a:r>
              <a:rPr sz="2300" b="1" i="1" spc="15" dirty="0">
                <a:latin typeface="Calibri"/>
                <a:cs typeface="Calibri"/>
              </a:rPr>
              <a:t>SAIL</a:t>
            </a:r>
            <a:r>
              <a:rPr sz="2300" spc="15" dirty="0">
                <a:latin typeface="Calibri"/>
                <a:cs typeface="Calibri"/>
              </a:rPr>
              <a:t>vs.</a:t>
            </a:r>
            <a:r>
              <a:rPr sz="2300" dirty="0">
                <a:latin typeface="Calibri"/>
                <a:cs typeface="Calibri"/>
              </a:rPr>
              <a:t> </a:t>
            </a:r>
            <a:r>
              <a:rPr sz="2300" b="1" i="1" spc="25" dirty="0">
                <a:latin typeface="Calibri"/>
                <a:cs typeface="Calibri"/>
              </a:rPr>
              <a:t>sail</a:t>
            </a:r>
            <a:endParaRPr sz="230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5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30" dirty="0">
                <a:latin typeface="Calibri"/>
                <a:cs typeface="Calibri"/>
              </a:rPr>
              <a:t>For </a:t>
            </a:r>
            <a:r>
              <a:rPr sz="3250" spc="10" dirty="0">
                <a:latin typeface="Calibri"/>
                <a:cs typeface="Calibri"/>
              </a:rPr>
              <a:t>sentiment </a:t>
            </a:r>
            <a:r>
              <a:rPr sz="3250" spc="15" dirty="0">
                <a:latin typeface="Calibri"/>
                <a:cs typeface="Calibri"/>
              </a:rPr>
              <a:t>analysis, </a:t>
            </a:r>
            <a:r>
              <a:rPr sz="3250" spc="5" dirty="0">
                <a:latin typeface="Calibri"/>
                <a:cs typeface="Calibri"/>
              </a:rPr>
              <a:t>MT, </a:t>
            </a:r>
            <a:r>
              <a:rPr sz="3250" spc="20" dirty="0">
                <a:latin typeface="Calibri"/>
                <a:cs typeface="Calibri"/>
              </a:rPr>
              <a:t>Information</a:t>
            </a:r>
            <a:r>
              <a:rPr sz="3250" spc="5" dirty="0">
                <a:latin typeface="Calibri"/>
                <a:cs typeface="Calibri"/>
              </a:rPr>
              <a:t> extraction</a:t>
            </a:r>
            <a:endParaRPr sz="32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65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dirty="0">
                <a:latin typeface="Calibri"/>
                <a:cs typeface="Calibri"/>
              </a:rPr>
              <a:t>Case </a:t>
            </a:r>
            <a:r>
              <a:rPr sz="2750" spc="15" dirty="0">
                <a:latin typeface="Calibri"/>
                <a:cs typeface="Calibri"/>
              </a:rPr>
              <a:t>is helpful </a:t>
            </a:r>
            <a:r>
              <a:rPr sz="2750" spc="5" dirty="0">
                <a:latin typeface="Calibri"/>
                <a:cs typeface="Calibri"/>
              </a:rPr>
              <a:t>(</a:t>
            </a:r>
            <a:r>
              <a:rPr sz="2750" b="1" i="1" spc="5" dirty="0">
                <a:latin typeface="Calibri"/>
                <a:cs typeface="Calibri"/>
              </a:rPr>
              <a:t>US</a:t>
            </a:r>
            <a:r>
              <a:rPr sz="2750" spc="5" dirty="0">
                <a:latin typeface="Calibri"/>
                <a:cs typeface="Calibri"/>
              </a:rPr>
              <a:t>versus </a:t>
            </a:r>
            <a:r>
              <a:rPr sz="2750" b="1" i="1" spc="10" dirty="0">
                <a:latin typeface="Calibri"/>
                <a:cs typeface="Calibri"/>
              </a:rPr>
              <a:t>us </a:t>
            </a:r>
            <a:r>
              <a:rPr sz="2750" spc="15" dirty="0">
                <a:latin typeface="Calibri"/>
                <a:cs typeface="Calibri"/>
              </a:rPr>
              <a:t>is</a:t>
            </a:r>
            <a:r>
              <a:rPr sz="2750" spc="-30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important)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392874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0" dirty="0"/>
              <a:t>Regular</a:t>
            </a:r>
            <a:r>
              <a:rPr spc="-30" dirty="0"/>
              <a:t> </a:t>
            </a:r>
            <a:r>
              <a:rPr spc="-5" dirty="0"/>
              <a:t>expressions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39792" y="2109186"/>
            <a:ext cx="6719570" cy="276225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1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5" dirty="0">
                <a:latin typeface="Calibri"/>
                <a:cs typeface="Calibri"/>
              </a:rPr>
              <a:t>A </a:t>
            </a:r>
            <a:r>
              <a:rPr sz="2750" dirty="0">
                <a:latin typeface="Calibri"/>
                <a:cs typeface="Calibri"/>
              </a:rPr>
              <a:t>formal </a:t>
            </a:r>
            <a:r>
              <a:rPr sz="2750" spc="10" dirty="0">
                <a:latin typeface="Calibri"/>
                <a:cs typeface="Calibri"/>
              </a:rPr>
              <a:t>language </a:t>
            </a:r>
            <a:r>
              <a:rPr sz="2750" spc="15" dirty="0">
                <a:latin typeface="Calibri"/>
                <a:cs typeface="Calibri"/>
              </a:rPr>
              <a:t>for specifying </a:t>
            </a:r>
            <a:r>
              <a:rPr sz="2750" spc="5" dirty="0">
                <a:latin typeface="Calibri"/>
                <a:cs typeface="Calibri"/>
              </a:rPr>
              <a:t>text</a:t>
            </a:r>
            <a:r>
              <a:rPr sz="2750" spc="-7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strings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2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20" dirty="0">
                <a:latin typeface="Calibri"/>
                <a:cs typeface="Calibri"/>
              </a:rPr>
              <a:t>How </a:t>
            </a:r>
            <a:r>
              <a:rPr sz="2750" dirty="0">
                <a:latin typeface="Calibri"/>
                <a:cs typeface="Calibri"/>
              </a:rPr>
              <a:t>can </a:t>
            </a:r>
            <a:r>
              <a:rPr sz="2750" spc="5" dirty="0">
                <a:latin typeface="Calibri"/>
                <a:cs typeface="Calibri"/>
              </a:rPr>
              <a:t>we </a:t>
            </a:r>
            <a:r>
              <a:rPr sz="2750" dirty="0">
                <a:latin typeface="Calibri"/>
                <a:cs typeface="Calibri"/>
              </a:rPr>
              <a:t>search </a:t>
            </a:r>
            <a:r>
              <a:rPr sz="2750" spc="15" dirty="0">
                <a:latin typeface="Calibri"/>
                <a:cs typeface="Calibri"/>
              </a:rPr>
              <a:t>for </a:t>
            </a:r>
            <a:r>
              <a:rPr sz="2750" spc="5" dirty="0">
                <a:latin typeface="Calibri"/>
                <a:cs typeface="Calibri"/>
              </a:rPr>
              <a:t>any of</a:t>
            </a:r>
            <a:r>
              <a:rPr sz="2750" spc="-3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these?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5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30" dirty="0">
                <a:latin typeface="Calibri"/>
                <a:cs typeface="Calibri"/>
              </a:rPr>
              <a:t>woodchuck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30" dirty="0">
                <a:latin typeface="Calibri"/>
                <a:cs typeface="Calibri"/>
              </a:rPr>
              <a:t>woodchucks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25" dirty="0">
                <a:latin typeface="Calibri"/>
                <a:cs typeface="Calibri"/>
              </a:rPr>
              <a:t>Woodchuck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25" dirty="0">
                <a:latin typeface="Calibri"/>
                <a:cs typeface="Calibri"/>
              </a:rPr>
              <a:t>Woodchucks</a:t>
            </a:r>
            <a:endParaRPr sz="2300">
              <a:latin typeface="Calibri"/>
              <a:cs typeface="Calibri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077523" y="3332708"/>
            <a:ext cx="4279201" cy="321171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295973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0" dirty="0"/>
              <a:t>Lemmatization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72457" y="2296692"/>
            <a:ext cx="9744710" cy="4015104"/>
          </a:xfrm>
          <a:prstGeom prst="rect">
            <a:avLst/>
          </a:prstGeom>
        </p:spPr>
        <p:txBody>
          <a:bodyPr vert="horz" wrap="square" lIns="0" tIns="93980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74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5" dirty="0">
                <a:latin typeface="Calibri"/>
                <a:cs typeface="Calibri"/>
              </a:rPr>
              <a:t>Reduce inflections </a:t>
            </a:r>
            <a:r>
              <a:rPr sz="2750" spc="5" dirty="0">
                <a:latin typeface="Calibri"/>
                <a:cs typeface="Calibri"/>
              </a:rPr>
              <a:t>or </a:t>
            </a:r>
            <a:r>
              <a:rPr sz="2750" dirty="0">
                <a:latin typeface="Calibri"/>
                <a:cs typeface="Calibri"/>
              </a:rPr>
              <a:t>variant </a:t>
            </a:r>
            <a:r>
              <a:rPr sz="2750" spc="5" dirty="0">
                <a:latin typeface="Calibri"/>
                <a:cs typeface="Calibri"/>
              </a:rPr>
              <a:t>forms </a:t>
            </a:r>
            <a:r>
              <a:rPr sz="2750" spc="15" dirty="0">
                <a:latin typeface="Calibri"/>
                <a:cs typeface="Calibri"/>
              </a:rPr>
              <a:t>to </a:t>
            </a:r>
            <a:r>
              <a:rPr sz="2750" spc="10" dirty="0">
                <a:latin typeface="Calibri"/>
                <a:cs typeface="Calibri"/>
              </a:rPr>
              <a:t>base</a:t>
            </a:r>
            <a:r>
              <a:rPr sz="2750" spc="-4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form</a:t>
            </a:r>
            <a:endParaRPr sz="27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645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i="1" spc="20" dirty="0">
                <a:latin typeface="Calibri"/>
                <a:cs typeface="Calibri"/>
              </a:rPr>
              <a:t>am, </a:t>
            </a:r>
            <a:r>
              <a:rPr sz="2750" i="1" spc="10" dirty="0">
                <a:latin typeface="Calibri"/>
                <a:cs typeface="Calibri"/>
              </a:rPr>
              <a:t>are, </a:t>
            </a:r>
            <a:r>
              <a:rPr sz="2750" i="1" spc="15" dirty="0">
                <a:latin typeface="Calibri"/>
                <a:cs typeface="Calibri"/>
              </a:rPr>
              <a:t>is</a:t>
            </a:r>
            <a:r>
              <a:rPr sz="2750" i="1" spc="45" dirty="0">
                <a:latin typeface="Calibri"/>
                <a:cs typeface="Calibri"/>
              </a:rPr>
              <a:t> </a:t>
            </a:r>
            <a:r>
              <a:rPr sz="2750" spc="25" dirty="0">
                <a:latin typeface="Symbol"/>
                <a:cs typeface="Symbol"/>
              </a:rPr>
              <a:t></a:t>
            </a:r>
            <a:r>
              <a:rPr sz="2750" i="1" spc="25" dirty="0">
                <a:latin typeface="Calibri"/>
                <a:cs typeface="Calibri"/>
              </a:rPr>
              <a:t>be</a:t>
            </a:r>
            <a:endParaRPr sz="27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1235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i="1" spc="15" dirty="0">
                <a:latin typeface="Calibri"/>
                <a:cs typeface="Calibri"/>
              </a:rPr>
              <a:t>car, cars, </a:t>
            </a:r>
            <a:r>
              <a:rPr sz="2750" i="1" spc="5" dirty="0">
                <a:latin typeface="Calibri"/>
                <a:cs typeface="Calibri"/>
              </a:rPr>
              <a:t>car's</a:t>
            </a:r>
            <a:r>
              <a:rPr sz="2750" spc="5" dirty="0">
                <a:latin typeface="Calibri"/>
                <a:cs typeface="Calibri"/>
              </a:rPr>
              <a:t>,</a:t>
            </a:r>
            <a:r>
              <a:rPr sz="2750" spc="-35" dirty="0">
                <a:latin typeface="Calibri"/>
                <a:cs typeface="Calibri"/>
              </a:rPr>
              <a:t> </a:t>
            </a:r>
            <a:r>
              <a:rPr sz="2750" i="1" spc="20" dirty="0">
                <a:latin typeface="Calibri"/>
                <a:cs typeface="Calibri"/>
              </a:rPr>
              <a:t>cars'</a:t>
            </a:r>
            <a:r>
              <a:rPr sz="2750" spc="20" dirty="0">
                <a:latin typeface="Symbol"/>
                <a:cs typeface="Symbol"/>
              </a:rPr>
              <a:t></a:t>
            </a:r>
            <a:r>
              <a:rPr sz="2750" i="1" spc="20" dirty="0">
                <a:latin typeface="Calibri"/>
                <a:cs typeface="Calibri"/>
              </a:rPr>
              <a:t>car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123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i="1" spc="25" dirty="0">
                <a:latin typeface="Calibri"/>
                <a:cs typeface="Calibri"/>
              </a:rPr>
              <a:t>the </a:t>
            </a:r>
            <a:r>
              <a:rPr sz="2750" i="1" spc="15" dirty="0">
                <a:latin typeface="Calibri"/>
                <a:cs typeface="Calibri"/>
              </a:rPr>
              <a:t>boy's </a:t>
            </a:r>
            <a:r>
              <a:rPr sz="2750" i="1" spc="20" dirty="0">
                <a:latin typeface="Calibri"/>
                <a:cs typeface="Calibri"/>
              </a:rPr>
              <a:t>cars are different </a:t>
            </a:r>
            <a:r>
              <a:rPr sz="2750" i="1" spc="25" dirty="0">
                <a:latin typeface="Calibri"/>
                <a:cs typeface="Calibri"/>
              </a:rPr>
              <a:t>colors</a:t>
            </a:r>
            <a:r>
              <a:rPr sz="2750" spc="25" dirty="0">
                <a:latin typeface="Symbol"/>
                <a:cs typeface="Symbol"/>
              </a:rPr>
              <a:t></a:t>
            </a:r>
            <a:r>
              <a:rPr sz="2750" i="1" spc="25" dirty="0">
                <a:latin typeface="Calibri"/>
                <a:cs typeface="Calibri"/>
              </a:rPr>
              <a:t>the </a:t>
            </a:r>
            <a:r>
              <a:rPr sz="2750" i="1" spc="35" dirty="0">
                <a:latin typeface="Calibri"/>
                <a:cs typeface="Calibri"/>
              </a:rPr>
              <a:t>boy </a:t>
            </a:r>
            <a:r>
              <a:rPr sz="2750" i="1" spc="25" dirty="0">
                <a:latin typeface="Calibri"/>
                <a:cs typeface="Calibri"/>
              </a:rPr>
              <a:t>car be </a:t>
            </a:r>
            <a:r>
              <a:rPr sz="2750" i="1" spc="20" dirty="0">
                <a:latin typeface="Calibri"/>
                <a:cs typeface="Calibri"/>
              </a:rPr>
              <a:t>different</a:t>
            </a:r>
            <a:r>
              <a:rPr sz="2750" i="1" spc="-235" dirty="0">
                <a:latin typeface="Calibri"/>
                <a:cs typeface="Calibri"/>
              </a:rPr>
              <a:t> </a:t>
            </a:r>
            <a:r>
              <a:rPr sz="2750" i="1" spc="30" dirty="0">
                <a:latin typeface="Calibri"/>
                <a:cs typeface="Calibri"/>
              </a:rPr>
              <a:t>color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123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5" dirty="0">
                <a:latin typeface="Calibri"/>
                <a:cs typeface="Calibri"/>
              </a:rPr>
              <a:t>Lemmatization: </a:t>
            </a:r>
            <a:r>
              <a:rPr sz="2750" dirty="0">
                <a:latin typeface="Calibri"/>
                <a:cs typeface="Calibri"/>
              </a:rPr>
              <a:t>have </a:t>
            </a:r>
            <a:r>
              <a:rPr sz="2750" spc="15" dirty="0">
                <a:latin typeface="Calibri"/>
                <a:cs typeface="Calibri"/>
              </a:rPr>
              <a:t>to </a:t>
            </a:r>
            <a:r>
              <a:rPr sz="2750" spc="20" dirty="0">
                <a:latin typeface="Calibri"/>
                <a:cs typeface="Calibri"/>
              </a:rPr>
              <a:t>find </a:t>
            </a:r>
            <a:r>
              <a:rPr sz="2750" dirty="0">
                <a:latin typeface="Calibri"/>
                <a:cs typeface="Calibri"/>
              </a:rPr>
              <a:t>correct </a:t>
            </a:r>
            <a:r>
              <a:rPr sz="2750" spc="5" dirty="0">
                <a:latin typeface="Calibri"/>
                <a:cs typeface="Calibri"/>
              </a:rPr>
              <a:t>dictionary headword</a:t>
            </a:r>
            <a:r>
              <a:rPr sz="2750" spc="4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form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94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5" dirty="0">
                <a:latin typeface="Calibri"/>
                <a:cs typeface="Calibri"/>
              </a:rPr>
              <a:t>Machine</a:t>
            </a:r>
            <a:r>
              <a:rPr sz="2750" spc="-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translation</a:t>
            </a:r>
            <a:endParaRPr sz="2750">
              <a:latin typeface="Calibri"/>
              <a:cs typeface="Calibri"/>
            </a:endParaRPr>
          </a:p>
          <a:p>
            <a:pPr marL="810895" marR="616585" lvl="1" indent="-260350">
              <a:lnSpc>
                <a:spcPts val="2560"/>
              </a:lnSpc>
              <a:spcBef>
                <a:spcPts val="620"/>
              </a:spcBef>
              <a:buSzPct val="95652"/>
              <a:buFont typeface="Times New Roman"/>
              <a:buChar char="•"/>
              <a:tabLst>
                <a:tab pos="655955" algn="l"/>
                <a:tab pos="1812925" algn="l"/>
              </a:tabLst>
            </a:pPr>
            <a:r>
              <a:rPr sz="2300" spc="15" dirty="0">
                <a:latin typeface="Calibri"/>
                <a:cs typeface="Calibri"/>
              </a:rPr>
              <a:t>Spanish	</a:t>
            </a:r>
            <a:r>
              <a:rPr sz="2300" spc="10" dirty="0">
                <a:solidFill>
                  <a:srgbClr val="A50020"/>
                </a:solidFill>
                <a:latin typeface="Calibri"/>
                <a:cs typeface="Calibri"/>
              </a:rPr>
              <a:t>quiero </a:t>
            </a:r>
            <a:r>
              <a:rPr sz="2300" spc="15" dirty="0">
                <a:latin typeface="Calibri"/>
                <a:cs typeface="Calibri"/>
              </a:rPr>
              <a:t>(‘I want’), </a:t>
            </a:r>
            <a:r>
              <a:rPr sz="2300" spc="10" dirty="0">
                <a:solidFill>
                  <a:srgbClr val="A50020"/>
                </a:solidFill>
                <a:latin typeface="Calibri"/>
                <a:cs typeface="Calibri"/>
              </a:rPr>
              <a:t>quieres </a:t>
            </a:r>
            <a:r>
              <a:rPr sz="2300" spc="10" dirty="0">
                <a:latin typeface="Calibri"/>
                <a:cs typeface="Calibri"/>
              </a:rPr>
              <a:t>(‘you </a:t>
            </a:r>
            <a:r>
              <a:rPr sz="2300" spc="15" dirty="0">
                <a:latin typeface="Calibri"/>
                <a:cs typeface="Calibri"/>
              </a:rPr>
              <a:t>want’) </a:t>
            </a:r>
            <a:r>
              <a:rPr sz="2300" spc="25" dirty="0">
                <a:latin typeface="Calibri"/>
                <a:cs typeface="Calibri"/>
              </a:rPr>
              <a:t>same lemma </a:t>
            </a:r>
            <a:r>
              <a:rPr sz="2300" dirty="0">
                <a:latin typeface="Calibri"/>
                <a:cs typeface="Calibri"/>
              </a:rPr>
              <a:t>as</a:t>
            </a:r>
            <a:r>
              <a:rPr sz="2300" spc="-185" dirty="0">
                <a:latin typeface="Calibri"/>
                <a:cs typeface="Calibri"/>
              </a:rPr>
              <a:t> </a:t>
            </a:r>
            <a:r>
              <a:rPr sz="2300" spc="15" dirty="0">
                <a:solidFill>
                  <a:srgbClr val="A50020"/>
                </a:solidFill>
                <a:latin typeface="Calibri"/>
                <a:cs typeface="Calibri"/>
              </a:rPr>
              <a:t>querer  </a:t>
            </a:r>
            <a:r>
              <a:rPr sz="2300" spc="15" dirty="0">
                <a:latin typeface="Calibri"/>
                <a:cs typeface="Calibri"/>
              </a:rPr>
              <a:t>‘want’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242887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5" dirty="0"/>
              <a:t>Morphology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55458"/>
            <a:ext cx="7481570" cy="2684780"/>
          </a:xfrm>
          <a:prstGeom prst="rect">
            <a:avLst/>
          </a:prstGeom>
        </p:spPr>
        <p:txBody>
          <a:bodyPr vert="horz" wrap="square" lIns="0" tIns="12763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100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b="1" spc="15" dirty="0">
                <a:latin typeface="Calibri"/>
                <a:cs typeface="Calibri"/>
              </a:rPr>
              <a:t>Morphemes</a:t>
            </a:r>
            <a:r>
              <a:rPr sz="3250" spc="15" dirty="0">
                <a:latin typeface="Calibri"/>
                <a:cs typeface="Calibri"/>
              </a:rPr>
              <a:t>:</a:t>
            </a:r>
            <a:endParaRPr sz="32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65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20" dirty="0">
                <a:latin typeface="Calibri"/>
                <a:cs typeface="Calibri"/>
              </a:rPr>
              <a:t>The </a:t>
            </a:r>
            <a:r>
              <a:rPr sz="2750" spc="5" dirty="0">
                <a:latin typeface="Calibri"/>
                <a:cs typeface="Calibri"/>
              </a:rPr>
              <a:t>small </a:t>
            </a:r>
            <a:r>
              <a:rPr sz="2750" spc="10" dirty="0">
                <a:latin typeface="Calibri"/>
                <a:cs typeface="Calibri"/>
              </a:rPr>
              <a:t>meaningful </a:t>
            </a:r>
            <a:r>
              <a:rPr sz="2750" spc="15" dirty="0">
                <a:latin typeface="Calibri"/>
                <a:cs typeface="Calibri"/>
              </a:rPr>
              <a:t>units </a:t>
            </a:r>
            <a:r>
              <a:rPr sz="2750" spc="10" dirty="0">
                <a:latin typeface="Calibri"/>
                <a:cs typeface="Calibri"/>
              </a:rPr>
              <a:t>that </a:t>
            </a:r>
            <a:r>
              <a:rPr sz="2750" spc="-5" dirty="0">
                <a:latin typeface="Calibri"/>
                <a:cs typeface="Calibri"/>
              </a:rPr>
              <a:t>make </a:t>
            </a:r>
            <a:r>
              <a:rPr sz="2750" spc="10" dirty="0">
                <a:latin typeface="Calibri"/>
                <a:cs typeface="Calibri"/>
              </a:rPr>
              <a:t>up</a:t>
            </a:r>
            <a:r>
              <a:rPr sz="2750" spc="-80" dirty="0">
                <a:latin typeface="Calibri"/>
                <a:cs typeface="Calibri"/>
              </a:rPr>
              <a:t> </a:t>
            </a:r>
            <a:r>
              <a:rPr sz="2750" dirty="0">
                <a:latin typeface="Calibri"/>
                <a:cs typeface="Calibri"/>
              </a:rPr>
              <a:t>words</a:t>
            </a:r>
            <a:endParaRPr sz="2750">
              <a:latin typeface="Calibri"/>
              <a:cs typeface="Calibri"/>
            </a:endParaRPr>
          </a:p>
          <a:p>
            <a:pPr marL="810895" lvl="1" indent="-260985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SzPct val="96363"/>
              <a:buFont typeface="Times New Roman"/>
              <a:buChar char="•"/>
              <a:tabLst>
                <a:tab pos="810895" algn="l"/>
                <a:tab pos="811530" algn="l"/>
              </a:tabLst>
            </a:pPr>
            <a:r>
              <a:rPr sz="2750" b="1" spc="5" dirty="0">
                <a:solidFill>
                  <a:srgbClr val="FF0000"/>
                </a:solidFill>
                <a:latin typeface="Calibri"/>
                <a:cs typeface="Calibri"/>
              </a:rPr>
              <a:t>Stems</a:t>
            </a:r>
            <a:r>
              <a:rPr sz="2750" spc="5" dirty="0">
                <a:latin typeface="Calibri"/>
                <a:cs typeface="Calibri"/>
              </a:rPr>
              <a:t>: </a:t>
            </a:r>
            <a:r>
              <a:rPr sz="2750" spc="20" dirty="0">
                <a:latin typeface="Calibri"/>
                <a:cs typeface="Calibri"/>
              </a:rPr>
              <a:t>The </a:t>
            </a:r>
            <a:r>
              <a:rPr sz="2750" dirty="0">
                <a:latin typeface="Calibri"/>
                <a:cs typeface="Calibri"/>
              </a:rPr>
              <a:t>core </a:t>
            </a:r>
            <a:r>
              <a:rPr sz="2750" spc="-95" dirty="0">
                <a:latin typeface="Calibri"/>
                <a:cs typeface="Calibri"/>
              </a:rPr>
              <a:t>meaning-­‐bearing</a:t>
            </a:r>
            <a:r>
              <a:rPr sz="2750" spc="-30" dirty="0">
                <a:latin typeface="Calibri"/>
                <a:cs typeface="Calibri"/>
              </a:rPr>
              <a:t> </a:t>
            </a:r>
            <a:r>
              <a:rPr sz="2750" spc="15" dirty="0">
                <a:latin typeface="Calibri"/>
                <a:cs typeface="Calibri"/>
              </a:rPr>
              <a:t>units</a:t>
            </a:r>
            <a:endParaRPr sz="2750">
              <a:latin typeface="Calibri"/>
              <a:cs typeface="Calibri"/>
            </a:endParaRPr>
          </a:p>
          <a:p>
            <a:pPr marL="810895" lvl="1" indent="-260985">
              <a:lnSpc>
                <a:spcPct val="100000"/>
              </a:lnSpc>
              <a:spcBef>
                <a:spcPts val="720"/>
              </a:spcBef>
              <a:buClr>
                <a:srgbClr val="000000"/>
              </a:buClr>
              <a:buSzPct val="96363"/>
              <a:buFont typeface="Times New Roman"/>
              <a:buChar char="•"/>
              <a:tabLst>
                <a:tab pos="810895" algn="l"/>
                <a:tab pos="811530" algn="l"/>
              </a:tabLst>
            </a:pPr>
            <a:r>
              <a:rPr sz="2750" b="1" spc="-5" dirty="0">
                <a:solidFill>
                  <a:srgbClr val="FF0000"/>
                </a:solidFill>
                <a:latin typeface="Calibri"/>
                <a:cs typeface="Calibri"/>
              </a:rPr>
              <a:t>Affixes</a:t>
            </a:r>
            <a:r>
              <a:rPr sz="2750" spc="-5" dirty="0">
                <a:latin typeface="Calibri"/>
                <a:cs typeface="Calibri"/>
              </a:rPr>
              <a:t>: </a:t>
            </a:r>
            <a:r>
              <a:rPr sz="2750" spc="20" dirty="0">
                <a:latin typeface="Calibri"/>
                <a:cs typeface="Calibri"/>
              </a:rPr>
              <a:t>Bits </a:t>
            </a:r>
            <a:r>
              <a:rPr sz="2750" spc="5" dirty="0">
                <a:latin typeface="Calibri"/>
                <a:cs typeface="Calibri"/>
              </a:rPr>
              <a:t>and </a:t>
            </a:r>
            <a:r>
              <a:rPr sz="2750" spc="10" dirty="0">
                <a:latin typeface="Calibri"/>
                <a:cs typeface="Calibri"/>
              </a:rPr>
              <a:t>pieces that </a:t>
            </a:r>
            <a:r>
              <a:rPr sz="2750" spc="5" dirty="0">
                <a:latin typeface="Calibri"/>
                <a:cs typeface="Calibri"/>
              </a:rPr>
              <a:t>adhere </a:t>
            </a:r>
            <a:r>
              <a:rPr sz="2750" spc="15" dirty="0">
                <a:latin typeface="Calibri"/>
                <a:cs typeface="Calibri"/>
              </a:rPr>
              <a:t>to</a:t>
            </a:r>
            <a:r>
              <a:rPr sz="2750" spc="-4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stems</a:t>
            </a:r>
            <a:endParaRPr sz="2750">
              <a:latin typeface="Calibri"/>
              <a:cs typeface="Calibri"/>
            </a:endParaRPr>
          </a:p>
          <a:p>
            <a:pPr marL="1209675" lvl="2" indent="-260350">
              <a:lnSpc>
                <a:spcPct val="100000"/>
              </a:lnSpc>
              <a:spcBef>
                <a:spcPts val="720"/>
              </a:spcBef>
              <a:buClr>
                <a:srgbClr val="CC0000"/>
              </a:buClr>
              <a:buFont typeface="Times New Roman"/>
              <a:buChar char="•"/>
              <a:tabLst>
                <a:tab pos="1209675" algn="l"/>
                <a:tab pos="1210310" algn="l"/>
              </a:tabLst>
            </a:pPr>
            <a:r>
              <a:rPr sz="2750" spc="15" dirty="0">
                <a:latin typeface="Calibri"/>
                <a:cs typeface="Calibri"/>
              </a:rPr>
              <a:t>Often with </a:t>
            </a:r>
            <a:r>
              <a:rPr sz="2750" dirty="0">
                <a:latin typeface="Calibri"/>
                <a:cs typeface="Calibri"/>
              </a:rPr>
              <a:t>grammatical</a:t>
            </a:r>
            <a:r>
              <a:rPr sz="2750" spc="-3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functions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201104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S</a:t>
            </a:r>
            <a:r>
              <a:rPr spc="15" dirty="0"/>
              <a:t>t</a:t>
            </a:r>
            <a:r>
              <a:rPr spc="30" dirty="0"/>
              <a:t>e</a:t>
            </a:r>
            <a:r>
              <a:rPr spc="-20" dirty="0"/>
              <a:t>mm</a:t>
            </a:r>
            <a:r>
              <a:rPr spc="35" dirty="0"/>
              <a:t>i</a:t>
            </a:r>
            <a:r>
              <a:rPr spc="-20" dirty="0"/>
              <a:t>n</a:t>
            </a:r>
            <a:r>
              <a:rPr spc="10" dirty="0"/>
              <a:t>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87410"/>
            <a:ext cx="8676640" cy="190817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1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5" dirty="0">
                <a:latin typeface="Calibri"/>
                <a:cs typeface="Calibri"/>
              </a:rPr>
              <a:t>Reduce </a:t>
            </a:r>
            <a:r>
              <a:rPr sz="2750" spc="5" dirty="0">
                <a:latin typeface="Calibri"/>
                <a:cs typeface="Calibri"/>
              </a:rPr>
              <a:t>terms </a:t>
            </a:r>
            <a:r>
              <a:rPr sz="2750" spc="15" dirty="0">
                <a:latin typeface="Calibri"/>
                <a:cs typeface="Calibri"/>
              </a:rPr>
              <a:t>to their </a:t>
            </a:r>
            <a:r>
              <a:rPr sz="2750" spc="10" dirty="0">
                <a:latin typeface="Calibri"/>
                <a:cs typeface="Calibri"/>
              </a:rPr>
              <a:t>stems </a:t>
            </a:r>
            <a:r>
              <a:rPr sz="2750" spc="15" dirty="0">
                <a:latin typeface="Calibri"/>
                <a:cs typeface="Calibri"/>
              </a:rPr>
              <a:t>in </a:t>
            </a:r>
            <a:r>
              <a:rPr sz="2750" spc="10" dirty="0">
                <a:latin typeface="Calibri"/>
                <a:cs typeface="Calibri"/>
              </a:rPr>
              <a:t>information</a:t>
            </a:r>
            <a:r>
              <a:rPr sz="2750" spc="-65" dirty="0">
                <a:latin typeface="Calibri"/>
                <a:cs typeface="Calibri"/>
              </a:rPr>
              <a:t> </a:t>
            </a:r>
            <a:r>
              <a:rPr sz="2750" dirty="0">
                <a:latin typeface="Calibri"/>
                <a:cs typeface="Calibri"/>
              </a:rPr>
              <a:t>retrieval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2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i="1" spc="15" dirty="0">
                <a:latin typeface="Calibri"/>
                <a:cs typeface="Calibri"/>
              </a:rPr>
              <a:t>Stemming</a:t>
            </a:r>
            <a:r>
              <a:rPr sz="2750" spc="15" dirty="0">
                <a:latin typeface="Calibri"/>
                <a:cs typeface="Calibri"/>
              </a:rPr>
              <a:t>is </a:t>
            </a:r>
            <a:r>
              <a:rPr sz="2750" dirty="0">
                <a:latin typeface="Calibri"/>
                <a:cs typeface="Calibri"/>
              </a:rPr>
              <a:t>crude </a:t>
            </a:r>
            <a:r>
              <a:rPr sz="2750" spc="10" dirty="0">
                <a:latin typeface="Calibri"/>
                <a:cs typeface="Calibri"/>
              </a:rPr>
              <a:t>chopping </a:t>
            </a:r>
            <a:r>
              <a:rPr sz="2750" spc="5" dirty="0">
                <a:latin typeface="Calibri"/>
                <a:cs typeface="Calibri"/>
              </a:rPr>
              <a:t>of</a:t>
            </a:r>
            <a:r>
              <a:rPr sz="2750" spc="-2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affixes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5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5" dirty="0">
                <a:latin typeface="Calibri"/>
                <a:cs typeface="Calibri"/>
              </a:rPr>
              <a:t>language</a:t>
            </a:r>
            <a:r>
              <a:rPr sz="2300" dirty="0">
                <a:latin typeface="Calibri"/>
                <a:cs typeface="Calibri"/>
              </a:rPr>
              <a:t> </a:t>
            </a:r>
            <a:r>
              <a:rPr sz="2300" spc="25" dirty="0">
                <a:latin typeface="Calibri"/>
                <a:cs typeface="Calibri"/>
              </a:rPr>
              <a:t>dependent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5" dirty="0">
                <a:latin typeface="Calibri"/>
                <a:cs typeface="Calibri"/>
              </a:rPr>
              <a:t>e.g., </a:t>
            </a:r>
            <a:r>
              <a:rPr sz="2300" b="1" i="1" spc="20" dirty="0">
                <a:latin typeface="Calibri"/>
                <a:cs typeface="Calibri"/>
              </a:rPr>
              <a:t>automate(s), </a:t>
            </a:r>
            <a:r>
              <a:rPr sz="2300" b="1" i="1" spc="15" dirty="0">
                <a:latin typeface="Calibri"/>
                <a:cs typeface="Calibri"/>
              </a:rPr>
              <a:t>automatic, </a:t>
            </a:r>
            <a:r>
              <a:rPr sz="2300" b="1" i="1" spc="10" dirty="0">
                <a:latin typeface="Calibri"/>
                <a:cs typeface="Calibri"/>
              </a:rPr>
              <a:t>automation</a:t>
            </a:r>
            <a:r>
              <a:rPr sz="2300" spc="10" dirty="0">
                <a:latin typeface="Calibri"/>
                <a:cs typeface="Calibri"/>
              </a:rPr>
              <a:t>all </a:t>
            </a:r>
            <a:r>
              <a:rPr sz="2300" spc="25" dirty="0">
                <a:latin typeface="Calibri"/>
                <a:cs typeface="Calibri"/>
              </a:rPr>
              <a:t>reduced </a:t>
            </a:r>
            <a:r>
              <a:rPr sz="2300" spc="20" dirty="0">
                <a:latin typeface="Calibri"/>
                <a:cs typeface="Calibri"/>
              </a:rPr>
              <a:t>to</a:t>
            </a:r>
            <a:r>
              <a:rPr sz="2300" spc="-15" dirty="0">
                <a:latin typeface="Calibri"/>
                <a:cs typeface="Calibri"/>
              </a:rPr>
              <a:t> </a:t>
            </a:r>
            <a:r>
              <a:rPr sz="2300" b="1" i="1" spc="20" dirty="0">
                <a:latin typeface="Calibri"/>
                <a:cs typeface="Calibri"/>
              </a:rPr>
              <a:t>automat</a:t>
            </a:r>
            <a:r>
              <a:rPr sz="2300" spc="20" dirty="0">
                <a:latin typeface="Calibri"/>
                <a:cs typeface="Calibri"/>
              </a:rPr>
              <a:t>.</a:t>
            </a:r>
            <a:endParaRPr sz="23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0202" y="4646167"/>
            <a:ext cx="4186554" cy="1624965"/>
          </a:xfrm>
          <a:prstGeom prst="rect">
            <a:avLst/>
          </a:prstGeom>
          <a:solidFill>
            <a:srgbClr val="A4001C">
              <a:alpha val="50199"/>
            </a:srgbClr>
          </a:solidFill>
          <a:ln w="9283">
            <a:solidFill>
              <a:srgbClr val="000000"/>
            </a:solidFill>
          </a:ln>
        </p:spPr>
        <p:txBody>
          <a:bodyPr vert="horz" wrap="square" lIns="0" tIns="35560" rIns="0" bIns="0" rtlCol="0">
            <a:spAutoFit/>
          </a:bodyPr>
          <a:lstStyle/>
          <a:p>
            <a:pPr marL="102235" marR="794385">
              <a:lnSpc>
                <a:spcPct val="100299"/>
              </a:lnSpc>
              <a:spcBef>
                <a:spcPts val="280"/>
              </a:spcBef>
            </a:pPr>
            <a:r>
              <a:rPr sz="2450" i="1" spc="-10" dirty="0">
                <a:solidFill>
                  <a:srgbClr val="3F3F3F"/>
                </a:solidFill>
                <a:latin typeface="Calibri"/>
                <a:cs typeface="Calibri"/>
              </a:rPr>
              <a:t>for </a:t>
            </a:r>
            <a:r>
              <a:rPr sz="2450" i="1" spc="-15" dirty="0">
                <a:solidFill>
                  <a:srgbClr val="3F3F3F"/>
                </a:solidFill>
                <a:latin typeface="Calibri"/>
                <a:cs typeface="Calibri"/>
              </a:rPr>
              <a:t>example </a:t>
            </a:r>
            <a:r>
              <a:rPr sz="2450" i="1" dirty="0">
                <a:solidFill>
                  <a:srgbClr val="3F3F3F"/>
                </a:solidFill>
                <a:latin typeface="Calibri"/>
                <a:cs typeface="Calibri"/>
              </a:rPr>
              <a:t>compressed  </a:t>
            </a:r>
            <a:r>
              <a:rPr sz="2450" i="1" spc="-10" dirty="0">
                <a:solidFill>
                  <a:srgbClr val="3F3F3F"/>
                </a:solidFill>
                <a:latin typeface="Calibri"/>
                <a:cs typeface="Calibri"/>
              </a:rPr>
              <a:t>and </a:t>
            </a:r>
            <a:r>
              <a:rPr sz="2450" i="1" dirty="0">
                <a:solidFill>
                  <a:srgbClr val="3F3F3F"/>
                </a:solidFill>
                <a:latin typeface="Calibri"/>
                <a:cs typeface="Calibri"/>
              </a:rPr>
              <a:t>compression </a:t>
            </a:r>
            <a:r>
              <a:rPr sz="2450" i="1" spc="10" dirty="0">
                <a:solidFill>
                  <a:srgbClr val="3F3F3F"/>
                </a:solidFill>
                <a:latin typeface="Calibri"/>
                <a:cs typeface="Calibri"/>
              </a:rPr>
              <a:t>are </a:t>
            </a:r>
            <a:r>
              <a:rPr sz="2450" i="1" spc="-10" dirty="0">
                <a:solidFill>
                  <a:srgbClr val="3F3F3F"/>
                </a:solidFill>
                <a:latin typeface="Calibri"/>
                <a:cs typeface="Calibri"/>
              </a:rPr>
              <a:t>both  accepted </a:t>
            </a:r>
            <a:r>
              <a:rPr sz="2450" i="1" spc="-5" dirty="0">
                <a:solidFill>
                  <a:srgbClr val="3F3F3F"/>
                </a:solidFill>
                <a:latin typeface="Calibri"/>
                <a:cs typeface="Calibri"/>
              </a:rPr>
              <a:t>as equivalent to  </a:t>
            </a:r>
            <a:r>
              <a:rPr sz="2450" i="1" dirty="0">
                <a:solidFill>
                  <a:srgbClr val="3F3F3F"/>
                </a:solidFill>
                <a:latin typeface="Calibri"/>
                <a:cs typeface="Calibri"/>
              </a:rPr>
              <a:t>compress</a:t>
            </a:r>
            <a:r>
              <a:rPr sz="2450" dirty="0">
                <a:solidFill>
                  <a:srgbClr val="3F3F3F"/>
                </a:solidFill>
                <a:latin typeface="Calibri"/>
                <a:cs typeface="Calibri"/>
              </a:rPr>
              <a:t>.</a:t>
            </a:r>
            <a:endParaRPr sz="24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852617" y="4785423"/>
            <a:ext cx="4224020" cy="1336675"/>
          </a:xfrm>
          <a:prstGeom prst="rect">
            <a:avLst/>
          </a:prstGeom>
          <a:solidFill>
            <a:srgbClr val="A4001C">
              <a:alpha val="50199"/>
            </a:srgbClr>
          </a:solidFill>
          <a:ln w="9283">
            <a:solidFill>
              <a:srgbClr val="000000"/>
            </a:solidFill>
          </a:ln>
        </p:spPr>
        <p:txBody>
          <a:bodyPr vert="horz" wrap="square" lIns="0" tIns="22860" rIns="0" bIns="0" rtlCol="0">
            <a:spAutoFit/>
          </a:bodyPr>
          <a:lstStyle/>
          <a:p>
            <a:pPr marL="102235" marR="919480" algn="just">
              <a:lnSpc>
                <a:spcPct val="100699"/>
              </a:lnSpc>
              <a:spcBef>
                <a:spcPts val="180"/>
              </a:spcBef>
            </a:pPr>
            <a:r>
              <a:rPr sz="2450" spc="-25" dirty="0">
                <a:solidFill>
                  <a:srgbClr val="3F3F3F"/>
                </a:solidFill>
                <a:latin typeface="Calibri"/>
                <a:cs typeface="Calibri"/>
              </a:rPr>
              <a:t>for </a:t>
            </a:r>
            <a:r>
              <a:rPr sz="2450" spc="-10" dirty="0">
                <a:solidFill>
                  <a:srgbClr val="3F3F3F"/>
                </a:solidFill>
                <a:latin typeface="Calibri"/>
                <a:cs typeface="Calibri"/>
              </a:rPr>
              <a:t>exampl </a:t>
            </a:r>
            <a:r>
              <a:rPr sz="2450" spc="10" dirty="0">
                <a:solidFill>
                  <a:srgbClr val="3F3F3F"/>
                </a:solidFill>
                <a:latin typeface="Calibri"/>
                <a:cs typeface="Calibri"/>
              </a:rPr>
              <a:t>compress</a:t>
            </a:r>
            <a:r>
              <a:rPr sz="2450" spc="-60" dirty="0">
                <a:solidFill>
                  <a:srgbClr val="3F3F3F"/>
                </a:solidFill>
                <a:latin typeface="Calibri"/>
                <a:cs typeface="Calibri"/>
              </a:rPr>
              <a:t> </a:t>
            </a:r>
            <a:r>
              <a:rPr sz="2450" spc="10" dirty="0">
                <a:solidFill>
                  <a:srgbClr val="3F3F3F"/>
                </a:solidFill>
                <a:latin typeface="Calibri"/>
                <a:cs typeface="Calibri"/>
              </a:rPr>
              <a:t>and  compress </a:t>
            </a:r>
            <a:r>
              <a:rPr sz="2450" dirty="0">
                <a:solidFill>
                  <a:srgbClr val="3F3F3F"/>
                </a:solidFill>
                <a:latin typeface="Calibri"/>
                <a:cs typeface="Calibri"/>
              </a:rPr>
              <a:t>ar </a:t>
            </a:r>
            <a:r>
              <a:rPr sz="2450" spc="5" dirty="0">
                <a:solidFill>
                  <a:srgbClr val="3F3F3F"/>
                </a:solidFill>
                <a:latin typeface="Calibri"/>
                <a:cs typeface="Calibri"/>
              </a:rPr>
              <a:t>both </a:t>
            </a:r>
            <a:r>
              <a:rPr sz="2450" dirty="0">
                <a:solidFill>
                  <a:srgbClr val="3F3F3F"/>
                </a:solidFill>
                <a:latin typeface="Calibri"/>
                <a:cs typeface="Calibri"/>
              </a:rPr>
              <a:t>accept  </a:t>
            </a:r>
            <a:r>
              <a:rPr sz="2450" spc="5" dirty="0">
                <a:solidFill>
                  <a:srgbClr val="3F3F3F"/>
                </a:solidFill>
                <a:latin typeface="Calibri"/>
                <a:cs typeface="Calibri"/>
              </a:rPr>
              <a:t>as </a:t>
            </a:r>
            <a:r>
              <a:rPr sz="2450" spc="10" dirty="0">
                <a:solidFill>
                  <a:srgbClr val="3F3F3F"/>
                </a:solidFill>
                <a:latin typeface="Calibri"/>
                <a:cs typeface="Calibri"/>
              </a:rPr>
              <a:t>equival </a:t>
            </a:r>
            <a:r>
              <a:rPr sz="2450" dirty="0">
                <a:solidFill>
                  <a:srgbClr val="3F3F3F"/>
                </a:solidFill>
                <a:latin typeface="Calibri"/>
                <a:cs typeface="Calibri"/>
              </a:rPr>
              <a:t>to</a:t>
            </a:r>
            <a:r>
              <a:rPr sz="2450" spc="-220" dirty="0">
                <a:solidFill>
                  <a:srgbClr val="3F3F3F"/>
                </a:solidFill>
                <a:latin typeface="Calibri"/>
                <a:cs typeface="Calibri"/>
              </a:rPr>
              <a:t> </a:t>
            </a:r>
            <a:r>
              <a:rPr sz="2450" spc="10" dirty="0">
                <a:solidFill>
                  <a:srgbClr val="3F3F3F"/>
                </a:solidFill>
                <a:latin typeface="Calibri"/>
                <a:cs typeface="Calibri"/>
              </a:rPr>
              <a:t>compress</a:t>
            </a:r>
            <a:endParaRPr sz="2450">
              <a:latin typeface="Calibri"/>
              <a:cs typeface="Calibri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5170316" y="5244877"/>
            <a:ext cx="362585" cy="436880"/>
            <a:chOff x="5170316" y="5244877"/>
            <a:chExt cx="362585" cy="436880"/>
          </a:xfrm>
        </p:grpSpPr>
        <p:sp>
          <p:nvSpPr>
            <p:cNvPr id="7" name="object 7"/>
            <p:cNvSpPr/>
            <p:nvPr/>
          </p:nvSpPr>
          <p:spPr>
            <a:xfrm>
              <a:off x="5174957" y="5249519"/>
              <a:ext cx="353060" cy="427355"/>
            </a:xfrm>
            <a:custGeom>
              <a:avLst/>
              <a:gdLst/>
              <a:ahLst/>
              <a:cxnLst/>
              <a:rect l="l" t="t" r="r" b="b"/>
              <a:pathLst>
                <a:path w="353060" h="427354">
                  <a:moveTo>
                    <a:pt x="264566" y="426986"/>
                  </a:moveTo>
                  <a:lnTo>
                    <a:pt x="264566" y="320230"/>
                  </a:lnTo>
                  <a:lnTo>
                    <a:pt x="0" y="320230"/>
                  </a:lnTo>
                  <a:lnTo>
                    <a:pt x="0" y="106756"/>
                  </a:lnTo>
                  <a:lnTo>
                    <a:pt x="264566" y="106756"/>
                  </a:lnTo>
                  <a:lnTo>
                    <a:pt x="264566" y="0"/>
                  </a:lnTo>
                  <a:lnTo>
                    <a:pt x="352767" y="213512"/>
                  </a:lnTo>
                  <a:lnTo>
                    <a:pt x="264566" y="426986"/>
                  </a:lnTo>
                  <a:close/>
                </a:path>
              </a:pathLst>
            </a:custGeom>
            <a:solidFill>
              <a:srgbClr val="A4001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174957" y="5249519"/>
              <a:ext cx="353060" cy="427355"/>
            </a:xfrm>
            <a:custGeom>
              <a:avLst/>
              <a:gdLst/>
              <a:ahLst/>
              <a:cxnLst/>
              <a:rect l="l" t="t" r="r" b="b"/>
              <a:pathLst>
                <a:path w="353060" h="427354">
                  <a:moveTo>
                    <a:pt x="0" y="106756"/>
                  </a:moveTo>
                  <a:lnTo>
                    <a:pt x="264566" y="106756"/>
                  </a:lnTo>
                  <a:lnTo>
                    <a:pt x="264566" y="0"/>
                  </a:lnTo>
                  <a:lnTo>
                    <a:pt x="352767" y="213512"/>
                  </a:lnTo>
                  <a:lnTo>
                    <a:pt x="264566" y="426986"/>
                  </a:lnTo>
                  <a:lnTo>
                    <a:pt x="264566" y="320230"/>
                  </a:lnTo>
                  <a:lnTo>
                    <a:pt x="0" y="320230"/>
                  </a:lnTo>
                  <a:lnTo>
                    <a:pt x="0" y="106756"/>
                  </a:lnTo>
                  <a:close/>
                </a:path>
              </a:pathLst>
            </a:custGeom>
            <a:ln w="9283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850484"/>
            <a:ext cx="7011670" cy="11601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Porter’s</a:t>
            </a:r>
            <a:r>
              <a:rPr spc="-5" dirty="0"/>
              <a:t> </a:t>
            </a:r>
            <a:r>
              <a:rPr spc="5" dirty="0"/>
              <a:t>algorithm</a:t>
            </a: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pc="-5" dirty="0"/>
              <a:t>The </a:t>
            </a:r>
            <a:r>
              <a:rPr spc="-15" dirty="0"/>
              <a:t>most common </a:t>
            </a:r>
            <a:r>
              <a:rPr spc="5" dirty="0"/>
              <a:t>English</a:t>
            </a:r>
            <a:r>
              <a:rPr spc="10" dirty="0"/>
              <a:t> </a:t>
            </a:r>
            <a:r>
              <a:rPr spc="5" dirty="0"/>
              <a:t>stemmer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5076" y="2299263"/>
            <a:ext cx="1555750" cy="2249170"/>
          </a:xfrm>
          <a:prstGeom prst="rect">
            <a:avLst/>
          </a:prstGeom>
        </p:spPr>
        <p:txBody>
          <a:bodyPr vert="horz" wrap="square" lIns="0" tIns="92710" rIns="0" bIns="0" rtlCol="0">
            <a:spAutoFit/>
          </a:bodyPr>
          <a:lstStyle/>
          <a:p>
            <a:pPr marL="86360">
              <a:lnSpc>
                <a:spcPct val="100000"/>
              </a:lnSpc>
              <a:spcBef>
                <a:spcPts val="730"/>
              </a:spcBef>
            </a:pPr>
            <a:r>
              <a:rPr sz="2300" spc="20" dirty="0">
                <a:latin typeface="Calibri"/>
                <a:cs typeface="Calibri"/>
              </a:rPr>
              <a:t>Step</a:t>
            </a:r>
            <a:r>
              <a:rPr sz="2300" spc="-5" dirty="0">
                <a:latin typeface="Calibri"/>
                <a:cs typeface="Calibri"/>
              </a:rPr>
              <a:t> </a:t>
            </a:r>
            <a:r>
              <a:rPr sz="2300" spc="5" dirty="0">
                <a:latin typeface="Calibri"/>
                <a:cs typeface="Calibri"/>
              </a:rPr>
              <a:t>1a</a:t>
            </a:r>
            <a:endParaRPr sz="2300">
              <a:latin typeface="Calibri"/>
              <a:cs typeface="Calibri"/>
            </a:endParaRPr>
          </a:p>
          <a:p>
            <a:pPr marL="421005" marR="5080">
              <a:lnSpc>
                <a:spcPct val="117000"/>
              </a:lnSpc>
              <a:spcBef>
                <a:spcPts val="105"/>
              </a:spcBef>
            </a:pPr>
            <a:r>
              <a:rPr sz="1900" spc="25" dirty="0">
                <a:latin typeface="Courier New"/>
                <a:cs typeface="Courier New"/>
              </a:rPr>
              <a:t>s</a:t>
            </a:r>
            <a:r>
              <a:rPr sz="1900" spc="30" dirty="0">
                <a:latin typeface="Courier New"/>
                <a:cs typeface="Courier New"/>
              </a:rPr>
              <a:t>s</a:t>
            </a:r>
            <a:r>
              <a:rPr sz="1900" spc="25" dirty="0">
                <a:latin typeface="Courier New"/>
                <a:cs typeface="Courier New"/>
              </a:rPr>
              <a:t>e</a:t>
            </a:r>
            <a:r>
              <a:rPr sz="1900" spc="-5" dirty="0">
                <a:latin typeface="Courier New"/>
                <a:cs typeface="Courier New"/>
              </a:rPr>
              <a:t>s</a:t>
            </a:r>
            <a:r>
              <a:rPr sz="1900" spc="-5" dirty="0">
                <a:latin typeface="Symbol"/>
                <a:cs typeface="Symbol"/>
              </a:rPr>
              <a:t></a:t>
            </a:r>
            <a:r>
              <a:rPr sz="1900" spc="25" dirty="0">
                <a:latin typeface="Courier New"/>
                <a:cs typeface="Courier New"/>
              </a:rPr>
              <a:t>s</a:t>
            </a:r>
            <a:r>
              <a:rPr sz="1900" dirty="0">
                <a:latin typeface="Courier New"/>
                <a:cs typeface="Courier New"/>
              </a:rPr>
              <a:t>s  </a:t>
            </a:r>
            <a:r>
              <a:rPr sz="1900" spc="5" dirty="0">
                <a:latin typeface="Courier New"/>
                <a:cs typeface="Courier New"/>
              </a:rPr>
              <a:t>ies</a:t>
            </a:r>
            <a:r>
              <a:rPr sz="1900" spc="5" dirty="0">
                <a:latin typeface="Symbol"/>
                <a:cs typeface="Symbol"/>
              </a:rPr>
              <a:t></a:t>
            </a:r>
            <a:r>
              <a:rPr sz="1900" spc="5" dirty="0">
                <a:latin typeface="Courier New"/>
                <a:cs typeface="Courier New"/>
              </a:rPr>
              <a:t>i  ss</a:t>
            </a:r>
            <a:r>
              <a:rPr sz="1900" spc="5" dirty="0">
                <a:latin typeface="Symbol"/>
                <a:cs typeface="Symbol"/>
              </a:rPr>
              <a:t></a:t>
            </a:r>
            <a:r>
              <a:rPr sz="1900" spc="5" dirty="0">
                <a:latin typeface="Courier New"/>
                <a:cs typeface="Courier New"/>
              </a:rPr>
              <a:t>ss</a:t>
            </a:r>
            <a:endParaRPr sz="1900">
              <a:latin typeface="Courier New"/>
              <a:cs typeface="Courier New"/>
            </a:endParaRPr>
          </a:p>
          <a:p>
            <a:pPr marL="421005">
              <a:lnSpc>
                <a:spcPct val="100000"/>
              </a:lnSpc>
              <a:spcBef>
                <a:spcPts val="425"/>
              </a:spcBef>
              <a:tabLst>
                <a:tab pos="1131570" algn="l"/>
              </a:tabLst>
            </a:pPr>
            <a:r>
              <a:rPr sz="1900" dirty="0">
                <a:latin typeface="Courier New"/>
                <a:cs typeface="Courier New"/>
              </a:rPr>
              <a:t>s	</a:t>
            </a:r>
            <a:r>
              <a:rPr sz="1900" spc="-5" dirty="0">
                <a:latin typeface="Symbol"/>
                <a:cs typeface="Symbol"/>
              </a:rPr>
              <a:t></a:t>
            </a:r>
            <a:r>
              <a:rPr sz="1900" spc="-5" dirty="0">
                <a:latin typeface="Calibri"/>
                <a:cs typeface="Calibri"/>
              </a:rPr>
              <a:t>ø</a:t>
            </a:r>
            <a:endParaRPr sz="1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35"/>
              </a:spcBef>
            </a:pPr>
            <a:r>
              <a:rPr sz="2300" spc="20" dirty="0">
                <a:latin typeface="Calibri"/>
                <a:cs typeface="Calibri"/>
              </a:rPr>
              <a:t>Step</a:t>
            </a:r>
            <a:r>
              <a:rPr sz="2300" spc="-5" dirty="0">
                <a:latin typeface="Calibri"/>
                <a:cs typeface="Calibri"/>
              </a:rPr>
              <a:t> </a:t>
            </a:r>
            <a:r>
              <a:rPr sz="2300" spc="10" dirty="0">
                <a:latin typeface="Calibri"/>
                <a:cs typeface="Calibri"/>
              </a:rPr>
              <a:t>1b</a:t>
            </a:r>
            <a:endParaRPr sz="23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79326" y="2792376"/>
            <a:ext cx="2465070" cy="315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10" dirty="0">
                <a:solidFill>
                  <a:srgbClr val="278179"/>
                </a:solidFill>
                <a:latin typeface="Courier New"/>
                <a:cs typeface="Courier New"/>
              </a:rPr>
              <a:t>caresses</a:t>
            </a:r>
            <a:r>
              <a:rPr sz="1900" spc="-95" dirty="0">
                <a:solidFill>
                  <a:srgbClr val="278179"/>
                </a:solidFill>
                <a:latin typeface="Courier New"/>
                <a:cs typeface="Courier New"/>
              </a:rPr>
              <a:t> </a:t>
            </a:r>
            <a:r>
              <a:rPr sz="1900" spc="15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15" dirty="0">
                <a:solidFill>
                  <a:srgbClr val="278179"/>
                </a:solidFill>
                <a:latin typeface="Courier New"/>
                <a:cs typeface="Courier New"/>
              </a:rPr>
              <a:t>caress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242196" y="3072706"/>
            <a:ext cx="950594" cy="10560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36830" algn="just">
              <a:lnSpc>
                <a:spcPct val="118600"/>
              </a:lnSpc>
              <a:spcBef>
                <a:spcPts val="100"/>
              </a:spcBef>
            </a:pP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p</a:t>
            </a:r>
            <a:r>
              <a:rPr sz="1900" spc="30" dirty="0">
                <a:solidFill>
                  <a:srgbClr val="278179"/>
                </a:solidFill>
                <a:latin typeface="Courier New"/>
                <a:cs typeface="Courier New"/>
              </a:rPr>
              <a:t>o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ni</a:t>
            </a:r>
            <a:r>
              <a:rPr sz="1900" spc="30" dirty="0">
                <a:solidFill>
                  <a:srgbClr val="278179"/>
                </a:solidFill>
                <a:latin typeface="Courier New"/>
                <a:cs typeface="Courier New"/>
              </a:rPr>
              <a:t>e</a:t>
            </a:r>
            <a:r>
              <a:rPr sz="1900" dirty="0">
                <a:solidFill>
                  <a:srgbClr val="278179"/>
                </a:solidFill>
                <a:latin typeface="Courier New"/>
                <a:cs typeface="Courier New"/>
              </a:rPr>
              <a:t>s  </a:t>
            </a:r>
            <a:r>
              <a:rPr sz="1900" spc="20" dirty="0">
                <a:solidFill>
                  <a:srgbClr val="278179"/>
                </a:solidFill>
                <a:latin typeface="Courier New"/>
                <a:cs typeface="Courier New"/>
              </a:rPr>
              <a:t>caress  cats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574861" y="3072706"/>
            <a:ext cx="1150620" cy="1056005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sz="1900" spc="15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15" dirty="0">
                <a:solidFill>
                  <a:srgbClr val="278179"/>
                </a:solidFill>
                <a:latin typeface="Courier New"/>
                <a:cs typeface="Courier New"/>
              </a:rPr>
              <a:t>poni</a:t>
            </a: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sz="1900" spc="-5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c</a:t>
            </a:r>
            <a:r>
              <a:rPr sz="1900" spc="30" dirty="0">
                <a:solidFill>
                  <a:srgbClr val="278179"/>
                </a:solidFill>
                <a:latin typeface="Courier New"/>
                <a:cs typeface="Courier New"/>
              </a:rPr>
              <a:t>a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res</a:t>
            </a:r>
            <a:r>
              <a:rPr sz="1900" dirty="0">
                <a:solidFill>
                  <a:srgbClr val="278179"/>
                </a:solidFill>
                <a:latin typeface="Courier New"/>
                <a:cs typeface="Courier New"/>
              </a:rPr>
              <a:t>s</a:t>
            </a:r>
            <a:endParaRPr sz="1900">
              <a:latin typeface="Courier New"/>
              <a:cs typeface="Courier New"/>
            </a:endParaRPr>
          </a:p>
          <a:p>
            <a:pPr marL="105410">
              <a:lnSpc>
                <a:spcPct val="100000"/>
              </a:lnSpc>
              <a:spcBef>
                <a:spcPts val="425"/>
              </a:spcBef>
            </a:pPr>
            <a:r>
              <a:rPr sz="1900" spc="10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10" dirty="0">
                <a:solidFill>
                  <a:srgbClr val="278179"/>
                </a:solidFill>
                <a:latin typeface="Courier New"/>
                <a:cs typeface="Courier New"/>
              </a:rPr>
              <a:t>cat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3505" y="4583892"/>
            <a:ext cx="1566545" cy="315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25" dirty="0">
                <a:latin typeface="Courier New"/>
                <a:cs typeface="Courier New"/>
              </a:rPr>
              <a:t>(</a:t>
            </a:r>
            <a:r>
              <a:rPr sz="1900" spc="30" dirty="0">
                <a:latin typeface="Courier New"/>
                <a:cs typeface="Courier New"/>
              </a:rPr>
              <a:t>*</a:t>
            </a:r>
            <a:r>
              <a:rPr sz="1900" spc="25" dirty="0">
                <a:latin typeface="Courier New"/>
                <a:cs typeface="Courier New"/>
              </a:rPr>
              <a:t>v*)</a:t>
            </a:r>
            <a:r>
              <a:rPr sz="1900" spc="-45" dirty="0">
                <a:latin typeface="Courier New"/>
                <a:cs typeface="Courier New"/>
              </a:rPr>
              <a:t>i</a:t>
            </a:r>
            <a:r>
              <a:rPr sz="1900" spc="30" dirty="0">
                <a:latin typeface="Courier New"/>
                <a:cs typeface="Courier New"/>
              </a:rPr>
              <a:t>n</a:t>
            </a:r>
            <a:r>
              <a:rPr sz="1900" spc="-5" dirty="0">
                <a:latin typeface="Courier New"/>
                <a:cs typeface="Courier New"/>
              </a:rPr>
              <a:t>g</a:t>
            </a:r>
            <a:r>
              <a:rPr sz="1900" spc="-5" dirty="0">
                <a:latin typeface="Symbol"/>
                <a:cs typeface="Symbol"/>
              </a:rPr>
              <a:t></a:t>
            </a:r>
            <a:r>
              <a:rPr sz="1900" dirty="0">
                <a:latin typeface="Calibri"/>
                <a:cs typeface="Calibri"/>
              </a:rPr>
              <a:t>ø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548517" y="4530054"/>
            <a:ext cx="1052195" cy="712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600"/>
              </a:lnSpc>
              <a:spcBef>
                <a:spcPts val="100"/>
              </a:spcBef>
            </a:pP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w</a:t>
            </a:r>
            <a:r>
              <a:rPr sz="1900" spc="30" dirty="0">
                <a:solidFill>
                  <a:srgbClr val="278179"/>
                </a:solidFill>
                <a:latin typeface="Courier New"/>
                <a:cs typeface="Courier New"/>
              </a:rPr>
              <a:t>a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lk</a:t>
            </a:r>
            <a:r>
              <a:rPr sz="1900" spc="-45" dirty="0">
                <a:solidFill>
                  <a:srgbClr val="278179"/>
                </a:solidFill>
                <a:latin typeface="Courier New"/>
                <a:cs typeface="Courier New"/>
              </a:rPr>
              <a:t>i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n</a:t>
            </a:r>
            <a:r>
              <a:rPr sz="1900" dirty="0">
                <a:solidFill>
                  <a:srgbClr val="278179"/>
                </a:solidFill>
                <a:latin typeface="Courier New"/>
                <a:cs typeface="Courier New"/>
              </a:rPr>
              <a:t>g  </a:t>
            </a:r>
            <a:r>
              <a:rPr sz="1900" spc="20" dirty="0">
                <a:solidFill>
                  <a:srgbClr val="278179"/>
                </a:solidFill>
                <a:latin typeface="Courier New"/>
                <a:cs typeface="Courier New"/>
              </a:rPr>
              <a:t>sing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73896" y="4530054"/>
            <a:ext cx="863600" cy="712470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525"/>
              </a:spcBef>
            </a:pPr>
            <a:r>
              <a:rPr sz="1900" spc="-5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wa</a:t>
            </a:r>
            <a:r>
              <a:rPr sz="1900" spc="30" dirty="0">
                <a:solidFill>
                  <a:srgbClr val="278179"/>
                </a:solidFill>
                <a:latin typeface="Courier New"/>
                <a:cs typeface="Courier New"/>
              </a:rPr>
              <a:t>l</a:t>
            </a:r>
            <a:r>
              <a:rPr sz="1900" dirty="0">
                <a:solidFill>
                  <a:srgbClr val="278179"/>
                </a:solidFill>
                <a:latin typeface="Courier New"/>
                <a:cs typeface="Courier New"/>
              </a:rPr>
              <a:t>k</a:t>
            </a: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sz="1900" spc="15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15" dirty="0">
                <a:solidFill>
                  <a:srgbClr val="278179"/>
                </a:solidFill>
                <a:latin typeface="Courier New"/>
                <a:cs typeface="Courier New"/>
              </a:rPr>
              <a:t>sing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43505" y="5204920"/>
            <a:ext cx="1417955" cy="758190"/>
          </a:xfrm>
          <a:prstGeom prst="rect">
            <a:avLst/>
          </a:prstGeom>
        </p:spPr>
        <p:txBody>
          <a:bodyPr vert="horz" wrap="square" lIns="0" tIns="692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45"/>
              </a:spcBef>
            </a:pPr>
            <a:r>
              <a:rPr sz="1900" spc="5" dirty="0">
                <a:latin typeface="Courier New"/>
                <a:cs typeface="Courier New"/>
              </a:rPr>
              <a:t>(*v*)ed</a:t>
            </a:r>
            <a:r>
              <a:rPr sz="1900" spc="5" dirty="0">
                <a:latin typeface="Symbol"/>
                <a:cs typeface="Symbol"/>
              </a:rPr>
              <a:t></a:t>
            </a:r>
            <a:r>
              <a:rPr sz="1900" spc="5" dirty="0">
                <a:latin typeface="Calibri"/>
                <a:cs typeface="Calibri"/>
              </a:rPr>
              <a:t>ø</a:t>
            </a:r>
            <a:endParaRPr sz="1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2100" spc="10" dirty="0">
                <a:solidFill>
                  <a:srgbClr val="278179"/>
                </a:solidFill>
                <a:latin typeface="Courier New"/>
                <a:cs typeface="Courier New"/>
              </a:rPr>
              <a:t>…</a:t>
            </a:r>
            <a:endParaRPr sz="210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548517" y="5261512"/>
            <a:ext cx="2743200" cy="315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5" dirty="0">
                <a:solidFill>
                  <a:srgbClr val="278179"/>
                </a:solidFill>
                <a:latin typeface="Courier New"/>
                <a:cs typeface="Courier New"/>
              </a:rPr>
              <a:t>plastered</a:t>
            </a:r>
            <a:r>
              <a:rPr sz="1900" spc="-120" dirty="0">
                <a:solidFill>
                  <a:srgbClr val="278179"/>
                </a:solidFill>
                <a:latin typeface="Courier New"/>
                <a:cs typeface="Courier New"/>
              </a:rPr>
              <a:t> </a:t>
            </a:r>
            <a:r>
              <a:rPr sz="1900" spc="10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10" dirty="0">
                <a:solidFill>
                  <a:srgbClr val="278179"/>
                </a:solidFill>
                <a:latin typeface="Courier New"/>
                <a:cs typeface="Courier New"/>
              </a:rPr>
              <a:t>plaster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288702" y="2463777"/>
            <a:ext cx="2768600" cy="3822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300" spc="20" dirty="0">
                <a:latin typeface="Calibri"/>
                <a:cs typeface="Calibri"/>
              </a:rPr>
              <a:t>Step </a:t>
            </a:r>
            <a:r>
              <a:rPr sz="2300" spc="15" dirty="0">
                <a:latin typeface="Calibri"/>
                <a:cs typeface="Calibri"/>
              </a:rPr>
              <a:t>2 </a:t>
            </a:r>
            <a:r>
              <a:rPr sz="2300" spc="5" dirty="0">
                <a:latin typeface="Calibri"/>
                <a:cs typeface="Calibri"/>
              </a:rPr>
              <a:t>(for </a:t>
            </a:r>
            <a:r>
              <a:rPr sz="2300" spc="10" dirty="0">
                <a:latin typeface="Calibri"/>
                <a:cs typeface="Calibri"/>
              </a:rPr>
              <a:t>long</a:t>
            </a:r>
            <a:r>
              <a:rPr sz="2300" spc="-75" dirty="0">
                <a:latin typeface="Calibri"/>
                <a:cs typeface="Calibri"/>
              </a:rPr>
              <a:t> </a:t>
            </a:r>
            <a:r>
              <a:rPr sz="2300" spc="35" dirty="0">
                <a:latin typeface="Calibri"/>
                <a:cs typeface="Calibri"/>
              </a:rPr>
              <a:t>stems)</a:t>
            </a:r>
            <a:endParaRPr sz="23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507211" y="2836932"/>
            <a:ext cx="2891790" cy="103759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 indent="64769">
              <a:lnSpc>
                <a:spcPct val="117000"/>
              </a:lnSpc>
              <a:spcBef>
                <a:spcPts val="60"/>
              </a:spcBef>
              <a:tabLst>
                <a:tab pos="1437640" algn="l"/>
              </a:tabLst>
            </a:pPr>
            <a:r>
              <a:rPr sz="1900" spc="5" dirty="0">
                <a:solidFill>
                  <a:srgbClr val="278179"/>
                </a:solidFill>
                <a:latin typeface="Courier New"/>
                <a:cs typeface="Courier New"/>
              </a:rPr>
              <a:t>relational</a:t>
            </a:r>
            <a:r>
              <a:rPr sz="1900" spc="5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5" dirty="0">
                <a:solidFill>
                  <a:srgbClr val="278179"/>
                </a:solidFill>
                <a:latin typeface="Courier New"/>
                <a:cs typeface="Courier New"/>
              </a:rPr>
              <a:t>relate  digitizer</a:t>
            </a:r>
            <a:r>
              <a:rPr sz="1900" spc="-114" dirty="0">
                <a:solidFill>
                  <a:srgbClr val="278179"/>
                </a:solidFill>
                <a:latin typeface="Courier New"/>
                <a:cs typeface="Courier New"/>
              </a:rPr>
              <a:t> </a:t>
            </a:r>
            <a:r>
              <a:rPr sz="1900" spc="10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10" dirty="0">
                <a:solidFill>
                  <a:srgbClr val="278179"/>
                </a:solidFill>
                <a:latin typeface="Courier New"/>
                <a:cs typeface="Courier New"/>
              </a:rPr>
              <a:t>digitize  </a:t>
            </a:r>
            <a:r>
              <a:rPr sz="1900" dirty="0">
                <a:solidFill>
                  <a:srgbClr val="278179"/>
                </a:solidFill>
                <a:latin typeface="Courier New"/>
                <a:cs typeface="Courier New"/>
              </a:rPr>
              <a:t>operator	</a:t>
            </a:r>
            <a:r>
              <a:rPr sz="1900" spc="10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10" dirty="0">
                <a:solidFill>
                  <a:srgbClr val="278179"/>
                </a:solidFill>
                <a:latin typeface="Courier New"/>
                <a:cs typeface="Courier New"/>
              </a:rPr>
              <a:t>operate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622871" y="2836932"/>
            <a:ext cx="1731645" cy="138112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17000"/>
              </a:lnSpc>
              <a:spcBef>
                <a:spcPts val="60"/>
              </a:spcBef>
            </a:pPr>
            <a:r>
              <a:rPr sz="1900" spc="25" dirty="0">
                <a:latin typeface="Courier New"/>
                <a:cs typeface="Courier New"/>
              </a:rPr>
              <a:t>a</a:t>
            </a:r>
            <a:r>
              <a:rPr sz="1900" spc="30" dirty="0">
                <a:latin typeface="Courier New"/>
                <a:cs typeface="Courier New"/>
              </a:rPr>
              <a:t>t</a:t>
            </a:r>
            <a:r>
              <a:rPr sz="1900" spc="25" dirty="0">
                <a:latin typeface="Courier New"/>
                <a:cs typeface="Courier New"/>
              </a:rPr>
              <a:t>io</a:t>
            </a:r>
            <a:r>
              <a:rPr sz="1900" spc="30" dirty="0">
                <a:latin typeface="Courier New"/>
                <a:cs typeface="Courier New"/>
              </a:rPr>
              <a:t>n</a:t>
            </a:r>
            <a:r>
              <a:rPr sz="1900" spc="-50" dirty="0">
                <a:latin typeface="Courier New"/>
                <a:cs typeface="Courier New"/>
              </a:rPr>
              <a:t>a</a:t>
            </a:r>
            <a:r>
              <a:rPr sz="1900" spc="-5" dirty="0">
                <a:latin typeface="Courier New"/>
                <a:cs typeface="Courier New"/>
              </a:rPr>
              <a:t>l</a:t>
            </a:r>
            <a:r>
              <a:rPr sz="1900" spc="-5" dirty="0">
                <a:latin typeface="Symbol"/>
                <a:cs typeface="Symbol"/>
              </a:rPr>
              <a:t></a:t>
            </a:r>
            <a:r>
              <a:rPr sz="1900" spc="25" dirty="0">
                <a:latin typeface="Courier New"/>
                <a:cs typeface="Courier New"/>
              </a:rPr>
              <a:t>at</a:t>
            </a:r>
            <a:r>
              <a:rPr sz="1900" dirty="0">
                <a:latin typeface="Courier New"/>
                <a:cs typeface="Courier New"/>
              </a:rPr>
              <a:t>e  </a:t>
            </a:r>
            <a:r>
              <a:rPr sz="1900" spc="15" dirty="0">
                <a:latin typeface="Courier New"/>
                <a:cs typeface="Courier New"/>
              </a:rPr>
              <a:t>izer</a:t>
            </a:r>
            <a:r>
              <a:rPr sz="1900" spc="15" dirty="0">
                <a:latin typeface="Symbol"/>
                <a:cs typeface="Symbol"/>
              </a:rPr>
              <a:t></a:t>
            </a:r>
            <a:r>
              <a:rPr sz="1900" spc="15" dirty="0">
                <a:latin typeface="Courier New"/>
                <a:cs typeface="Courier New"/>
              </a:rPr>
              <a:t>ize  ator</a:t>
            </a:r>
            <a:r>
              <a:rPr sz="1900" spc="15" dirty="0">
                <a:latin typeface="Symbol"/>
                <a:cs typeface="Symbol"/>
              </a:rPr>
              <a:t></a:t>
            </a:r>
            <a:r>
              <a:rPr sz="1900" spc="15" dirty="0">
                <a:latin typeface="Courier New"/>
                <a:cs typeface="Courier New"/>
              </a:rPr>
              <a:t>ate</a:t>
            </a: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25"/>
              </a:spcBef>
            </a:pPr>
            <a:r>
              <a:rPr sz="1900" dirty="0">
                <a:latin typeface="Courier New"/>
                <a:cs typeface="Courier New"/>
              </a:rPr>
              <a:t>…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353679" y="4255292"/>
            <a:ext cx="3020060" cy="3822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2300" spc="20" dirty="0">
                <a:latin typeface="Calibri"/>
                <a:cs typeface="Calibri"/>
              </a:rPr>
              <a:t>Step </a:t>
            </a:r>
            <a:r>
              <a:rPr sz="2300" spc="15" dirty="0">
                <a:latin typeface="Calibri"/>
                <a:cs typeface="Calibri"/>
              </a:rPr>
              <a:t>3 </a:t>
            </a:r>
            <a:r>
              <a:rPr sz="2300" spc="5" dirty="0">
                <a:latin typeface="Calibri"/>
                <a:cs typeface="Calibri"/>
              </a:rPr>
              <a:t>(for </a:t>
            </a:r>
            <a:r>
              <a:rPr sz="2300" spc="10" dirty="0">
                <a:latin typeface="Calibri"/>
                <a:cs typeface="Calibri"/>
              </a:rPr>
              <a:t>longer</a:t>
            </a:r>
            <a:r>
              <a:rPr sz="2300" spc="-70" dirty="0">
                <a:latin typeface="Calibri"/>
                <a:cs typeface="Calibri"/>
              </a:rPr>
              <a:t> </a:t>
            </a:r>
            <a:r>
              <a:rPr sz="2300" spc="35" dirty="0">
                <a:latin typeface="Calibri"/>
                <a:cs typeface="Calibri"/>
              </a:rPr>
              <a:t>stems)</a:t>
            </a:r>
            <a:endParaRPr sz="23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622871" y="4673003"/>
            <a:ext cx="1250950" cy="315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871855" algn="l"/>
              </a:tabLst>
            </a:pPr>
            <a:r>
              <a:rPr sz="1900" spc="25" dirty="0">
                <a:latin typeface="Courier New"/>
                <a:cs typeface="Courier New"/>
              </a:rPr>
              <a:t>a</a:t>
            </a:r>
            <a:r>
              <a:rPr sz="1900" dirty="0">
                <a:latin typeface="Courier New"/>
                <a:cs typeface="Courier New"/>
              </a:rPr>
              <a:t>l	</a:t>
            </a:r>
            <a:r>
              <a:rPr sz="1900" spc="-5" dirty="0">
                <a:latin typeface="Symbol"/>
                <a:cs typeface="Symbol"/>
              </a:rPr>
              <a:t></a:t>
            </a:r>
            <a:r>
              <a:rPr sz="1900" dirty="0">
                <a:latin typeface="Calibri"/>
                <a:cs typeface="Calibri"/>
              </a:rPr>
              <a:t>ø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293715" y="4619165"/>
            <a:ext cx="1488440" cy="104648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 indent="8890">
              <a:lnSpc>
                <a:spcPct val="117000"/>
              </a:lnSpc>
              <a:spcBef>
                <a:spcPts val="135"/>
              </a:spcBef>
            </a:pPr>
            <a:r>
              <a:rPr sz="1900" spc="10" dirty="0">
                <a:solidFill>
                  <a:srgbClr val="278179"/>
                </a:solidFill>
                <a:latin typeface="Courier New"/>
                <a:cs typeface="Courier New"/>
              </a:rPr>
              <a:t>revival  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a</a:t>
            </a:r>
            <a:r>
              <a:rPr sz="1900" spc="30" dirty="0">
                <a:solidFill>
                  <a:srgbClr val="278179"/>
                </a:solidFill>
                <a:latin typeface="Courier New"/>
                <a:cs typeface="Courier New"/>
              </a:rPr>
              <a:t>d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ju</a:t>
            </a:r>
            <a:r>
              <a:rPr sz="1900" spc="30" dirty="0">
                <a:solidFill>
                  <a:srgbClr val="278179"/>
                </a:solidFill>
                <a:latin typeface="Courier New"/>
                <a:cs typeface="Courier New"/>
              </a:rPr>
              <a:t>s</a:t>
            </a:r>
            <a:r>
              <a:rPr sz="1900" spc="-50" dirty="0">
                <a:solidFill>
                  <a:srgbClr val="278179"/>
                </a:solidFill>
                <a:latin typeface="Courier New"/>
                <a:cs typeface="Courier New"/>
              </a:rPr>
              <a:t>t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a</a:t>
            </a:r>
            <a:r>
              <a:rPr sz="1900" spc="-50" dirty="0">
                <a:solidFill>
                  <a:srgbClr val="278179"/>
                </a:solidFill>
                <a:latin typeface="Courier New"/>
                <a:cs typeface="Courier New"/>
              </a:rPr>
              <a:t>b</a:t>
            </a:r>
            <a:r>
              <a:rPr sz="1900" spc="-45" dirty="0">
                <a:solidFill>
                  <a:srgbClr val="278179"/>
                </a:solidFill>
                <a:latin typeface="Courier New"/>
                <a:cs typeface="Courier New"/>
              </a:rPr>
              <a:t>l</a:t>
            </a:r>
            <a:r>
              <a:rPr sz="1900" dirty="0">
                <a:solidFill>
                  <a:srgbClr val="278179"/>
                </a:solidFill>
                <a:latin typeface="Courier New"/>
                <a:cs typeface="Courier New"/>
              </a:rPr>
              <a:t>e  activate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858107" y="4619165"/>
            <a:ext cx="1197610" cy="1046480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31115">
              <a:lnSpc>
                <a:spcPct val="100000"/>
              </a:lnSpc>
              <a:spcBef>
                <a:spcPts val="525"/>
              </a:spcBef>
            </a:pPr>
            <a:r>
              <a:rPr sz="1900" spc="15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15" dirty="0">
                <a:solidFill>
                  <a:srgbClr val="278179"/>
                </a:solidFill>
                <a:latin typeface="Courier New"/>
                <a:cs typeface="Courier New"/>
              </a:rPr>
              <a:t>reviv</a:t>
            </a:r>
            <a:endParaRPr sz="1900">
              <a:latin typeface="Courier New"/>
              <a:cs typeface="Courier New"/>
            </a:endParaRPr>
          </a:p>
          <a:p>
            <a:pPr marL="59055">
              <a:lnSpc>
                <a:spcPct val="100000"/>
              </a:lnSpc>
              <a:spcBef>
                <a:spcPts val="420"/>
              </a:spcBef>
            </a:pPr>
            <a:r>
              <a:rPr sz="1900" spc="15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15" dirty="0">
                <a:solidFill>
                  <a:srgbClr val="278179"/>
                </a:solidFill>
                <a:latin typeface="Courier New"/>
                <a:cs typeface="Courier New"/>
              </a:rPr>
              <a:t>adjust</a:t>
            </a: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sz="1900" spc="15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15" dirty="0">
                <a:solidFill>
                  <a:srgbClr val="278179"/>
                </a:solidFill>
                <a:latin typeface="Courier New"/>
                <a:cs typeface="Courier New"/>
              </a:rPr>
              <a:t>activ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5622871" y="4971899"/>
            <a:ext cx="1268095" cy="1037590"/>
          </a:xfrm>
          <a:prstGeom prst="rect">
            <a:avLst/>
          </a:prstGeom>
        </p:spPr>
        <p:txBody>
          <a:bodyPr vert="horz" wrap="square" lIns="0" tIns="571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50"/>
              </a:spcBef>
            </a:pPr>
            <a:r>
              <a:rPr sz="1900" spc="20" dirty="0">
                <a:latin typeface="Courier New"/>
                <a:cs typeface="Courier New"/>
              </a:rPr>
              <a:t>able</a:t>
            </a:r>
            <a:r>
              <a:rPr sz="1900" spc="-25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Symbol"/>
                <a:cs typeface="Symbol"/>
              </a:rPr>
              <a:t></a:t>
            </a:r>
            <a:r>
              <a:rPr sz="1900" spc="-5" dirty="0">
                <a:latin typeface="Calibri"/>
                <a:cs typeface="Calibri"/>
              </a:rPr>
              <a:t>ø</a:t>
            </a:r>
            <a:endParaRPr sz="19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50"/>
              </a:spcBef>
              <a:tabLst>
                <a:tab pos="871855" algn="l"/>
              </a:tabLst>
            </a:pPr>
            <a:r>
              <a:rPr sz="1900" spc="25" dirty="0">
                <a:latin typeface="Courier New"/>
                <a:cs typeface="Courier New"/>
              </a:rPr>
              <a:t>a</a:t>
            </a:r>
            <a:r>
              <a:rPr sz="1900" spc="30" dirty="0">
                <a:latin typeface="Courier New"/>
                <a:cs typeface="Courier New"/>
              </a:rPr>
              <a:t>t</a:t>
            </a:r>
            <a:r>
              <a:rPr sz="1900" dirty="0">
                <a:latin typeface="Courier New"/>
                <a:cs typeface="Courier New"/>
              </a:rPr>
              <a:t>e	</a:t>
            </a:r>
            <a:r>
              <a:rPr sz="1900" spc="-5" dirty="0">
                <a:latin typeface="Symbol"/>
                <a:cs typeface="Symbol"/>
              </a:rPr>
              <a:t></a:t>
            </a:r>
            <a:r>
              <a:rPr sz="1900" dirty="0">
                <a:latin typeface="Courier New"/>
                <a:cs typeface="Courier New"/>
              </a:rPr>
              <a:t>ø</a:t>
            </a: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25"/>
              </a:spcBef>
            </a:pPr>
            <a:r>
              <a:rPr sz="1900" dirty="0">
                <a:latin typeface="Courier New"/>
                <a:cs typeface="Courier New"/>
              </a:rPr>
              <a:t>…</a:t>
            </a:r>
            <a:endParaRPr sz="19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58140">
              <a:lnSpc>
                <a:spcPct val="100000"/>
              </a:lnSpc>
              <a:spcBef>
                <a:spcPts val="125"/>
              </a:spcBef>
            </a:pPr>
            <a:r>
              <a:rPr spc="15" dirty="0"/>
              <a:t>Viewing </a:t>
            </a:r>
            <a:r>
              <a:rPr spc="-10" dirty="0"/>
              <a:t>morphology </a:t>
            </a:r>
            <a:r>
              <a:rPr spc="25" dirty="0"/>
              <a:t>in </a:t>
            </a:r>
            <a:r>
              <a:rPr spc="10" dirty="0"/>
              <a:t>a</a:t>
            </a:r>
            <a:r>
              <a:rPr spc="-35" dirty="0"/>
              <a:t> </a:t>
            </a:r>
            <a:r>
              <a:rPr spc="-10" dirty="0"/>
              <a:t>corpus</a:t>
            </a:r>
          </a:p>
          <a:p>
            <a:pPr marL="358140">
              <a:lnSpc>
                <a:spcPct val="100000"/>
              </a:lnSpc>
              <a:spcBef>
                <a:spcPts val="20"/>
              </a:spcBef>
            </a:pPr>
            <a:r>
              <a:rPr spc="-5" dirty="0"/>
              <a:t>Why </a:t>
            </a:r>
            <a:r>
              <a:rPr dirty="0"/>
              <a:t>only </a:t>
            </a:r>
            <a:r>
              <a:rPr spc="10" dirty="0"/>
              <a:t>strip </a:t>
            </a:r>
            <a:r>
              <a:rPr dirty="0"/>
              <a:t>–ing </a:t>
            </a:r>
            <a:r>
              <a:rPr spc="20" dirty="0"/>
              <a:t>if </a:t>
            </a:r>
            <a:r>
              <a:rPr spc="10" dirty="0"/>
              <a:t>there </a:t>
            </a:r>
            <a:r>
              <a:rPr spc="20" dirty="0"/>
              <a:t>is </a:t>
            </a:r>
            <a:r>
              <a:rPr spc="10" dirty="0"/>
              <a:t>a</a:t>
            </a:r>
            <a:r>
              <a:rPr spc="40" dirty="0"/>
              <a:t> </a:t>
            </a:r>
            <a:r>
              <a:rPr spc="10" dirty="0"/>
              <a:t>vowel?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12845" y="3434722"/>
            <a:ext cx="2663825" cy="52705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250" spc="15" dirty="0">
                <a:latin typeface="Courier New"/>
                <a:cs typeface="Courier New"/>
              </a:rPr>
              <a:t>(*v*)ing</a:t>
            </a:r>
            <a:r>
              <a:rPr sz="3250" spc="30" dirty="0">
                <a:latin typeface="Symbol"/>
                <a:cs typeface="Symbol"/>
              </a:rPr>
              <a:t></a:t>
            </a:r>
            <a:r>
              <a:rPr sz="3250" spc="20" dirty="0">
                <a:latin typeface="Calibri"/>
                <a:cs typeface="Calibri"/>
              </a:rPr>
              <a:t>ø</a:t>
            </a:r>
            <a:endParaRPr sz="32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93770" y="3332615"/>
            <a:ext cx="1788795" cy="12325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8890">
              <a:lnSpc>
                <a:spcPct val="121800"/>
              </a:lnSpc>
              <a:spcBef>
                <a:spcPts val="90"/>
              </a:spcBef>
            </a:pPr>
            <a:r>
              <a:rPr sz="3250" spc="15" dirty="0">
                <a:solidFill>
                  <a:srgbClr val="278179"/>
                </a:solidFill>
                <a:latin typeface="Courier New"/>
                <a:cs typeface="Courier New"/>
              </a:rPr>
              <a:t>walking  sing</a:t>
            </a:r>
            <a:endParaRPr sz="325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571886" y="3332615"/>
            <a:ext cx="1458595" cy="1232535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30480">
              <a:lnSpc>
                <a:spcPct val="100000"/>
              </a:lnSpc>
              <a:spcBef>
                <a:spcPts val="940"/>
              </a:spcBef>
            </a:pPr>
            <a:r>
              <a:rPr sz="3250" spc="30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3250" spc="15" dirty="0">
                <a:solidFill>
                  <a:srgbClr val="278179"/>
                </a:solidFill>
                <a:latin typeface="Courier New"/>
                <a:cs typeface="Courier New"/>
              </a:rPr>
              <a:t>walk</a:t>
            </a:r>
            <a:endParaRPr sz="325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850"/>
              </a:spcBef>
            </a:pPr>
            <a:r>
              <a:rPr sz="3250" spc="20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3250" spc="20" dirty="0">
                <a:solidFill>
                  <a:srgbClr val="278179"/>
                </a:solidFill>
                <a:latin typeface="Courier New"/>
                <a:cs typeface="Courier New"/>
              </a:rPr>
              <a:t>sing</a:t>
            </a:r>
            <a:endParaRPr sz="325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50680" y="6304861"/>
            <a:ext cx="231140" cy="2705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600" spc="-15" dirty="0">
                <a:latin typeface="Calibri"/>
                <a:cs typeface="Calibri"/>
              </a:rPr>
              <a:t>3</a:t>
            </a:r>
            <a:r>
              <a:rPr sz="1600" dirty="0">
                <a:latin typeface="Calibri"/>
                <a:cs typeface="Calibri"/>
              </a:rPr>
              <a:t>6</a:t>
            </a:r>
            <a:endParaRPr sz="1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358140">
              <a:lnSpc>
                <a:spcPct val="100000"/>
              </a:lnSpc>
              <a:spcBef>
                <a:spcPts val="125"/>
              </a:spcBef>
            </a:pPr>
            <a:r>
              <a:rPr spc="15" dirty="0"/>
              <a:t>Viewing </a:t>
            </a:r>
            <a:r>
              <a:rPr spc="-10" dirty="0"/>
              <a:t>morphology </a:t>
            </a:r>
            <a:r>
              <a:rPr spc="25" dirty="0"/>
              <a:t>in </a:t>
            </a:r>
            <a:r>
              <a:rPr spc="10" dirty="0"/>
              <a:t>a</a:t>
            </a:r>
            <a:r>
              <a:rPr spc="-35" dirty="0"/>
              <a:t> </a:t>
            </a:r>
            <a:r>
              <a:rPr spc="-10" dirty="0"/>
              <a:t>corpus</a:t>
            </a:r>
          </a:p>
          <a:p>
            <a:pPr marL="358140">
              <a:lnSpc>
                <a:spcPct val="100000"/>
              </a:lnSpc>
              <a:spcBef>
                <a:spcPts val="20"/>
              </a:spcBef>
            </a:pPr>
            <a:r>
              <a:rPr spc="-5" dirty="0"/>
              <a:t>Why </a:t>
            </a:r>
            <a:r>
              <a:rPr dirty="0"/>
              <a:t>only </a:t>
            </a:r>
            <a:r>
              <a:rPr spc="10" dirty="0"/>
              <a:t>strip </a:t>
            </a:r>
            <a:r>
              <a:rPr dirty="0"/>
              <a:t>–ing </a:t>
            </a:r>
            <a:r>
              <a:rPr spc="20" dirty="0"/>
              <a:t>if </a:t>
            </a:r>
            <a:r>
              <a:rPr spc="10" dirty="0"/>
              <a:t>there </a:t>
            </a:r>
            <a:r>
              <a:rPr spc="20" dirty="0"/>
              <a:t>is </a:t>
            </a:r>
            <a:r>
              <a:rPr spc="10" dirty="0"/>
              <a:t>a</a:t>
            </a:r>
            <a:r>
              <a:rPr spc="40" dirty="0"/>
              <a:t> </a:t>
            </a:r>
            <a:r>
              <a:rPr spc="10" dirty="0"/>
              <a:t>vowel?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12845" y="2374665"/>
            <a:ext cx="1566545" cy="315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25" dirty="0">
                <a:latin typeface="Courier New"/>
                <a:cs typeface="Courier New"/>
              </a:rPr>
              <a:t>(</a:t>
            </a:r>
            <a:r>
              <a:rPr sz="1900" spc="30" dirty="0">
                <a:latin typeface="Courier New"/>
                <a:cs typeface="Courier New"/>
              </a:rPr>
              <a:t>*</a:t>
            </a:r>
            <a:r>
              <a:rPr sz="1900" spc="25" dirty="0">
                <a:latin typeface="Courier New"/>
                <a:cs typeface="Courier New"/>
              </a:rPr>
              <a:t>v*)</a:t>
            </a:r>
            <a:r>
              <a:rPr sz="1900" spc="-45" dirty="0">
                <a:latin typeface="Courier New"/>
                <a:cs typeface="Courier New"/>
              </a:rPr>
              <a:t>i</a:t>
            </a:r>
            <a:r>
              <a:rPr sz="1900" spc="30" dirty="0">
                <a:latin typeface="Courier New"/>
                <a:cs typeface="Courier New"/>
              </a:rPr>
              <a:t>n</a:t>
            </a:r>
            <a:r>
              <a:rPr sz="1900" spc="-5" dirty="0">
                <a:latin typeface="Courier New"/>
                <a:cs typeface="Courier New"/>
              </a:rPr>
              <a:t>g</a:t>
            </a:r>
            <a:r>
              <a:rPr sz="1900" spc="-5" dirty="0">
                <a:latin typeface="Symbol"/>
                <a:cs typeface="Symbol"/>
              </a:rPr>
              <a:t></a:t>
            </a:r>
            <a:r>
              <a:rPr sz="1900" dirty="0">
                <a:latin typeface="Calibri"/>
                <a:cs typeface="Calibri"/>
              </a:rPr>
              <a:t>ø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617857" y="2320826"/>
            <a:ext cx="1052195" cy="7124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8600"/>
              </a:lnSpc>
              <a:spcBef>
                <a:spcPts val="100"/>
              </a:spcBef>
            </a:pP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w</a:t>
            </a:r>
            <a:r>
              <a:rPr sz="1900" spc="30" dirty="0">
                <a:solidFill>
                  <a:srgbClr val="278179"/>
                </a:solidFill>
                <a:latin typeface="Courier New"/>
                <a:cs typeface="Courier New"/>
              </a:rPr>
              <a:t>a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lk</a:t>
            </a:r>
            <a:r>
              <a:rPr sz="1900" spc="-45" dirty="0">
                <a:solidFill>
                  <a:srgbClr val="278179"/>
                </a:solidFill>
                <a:latin typeface="Courier New"/>
                <a:cs typeface="Courier New"/>
              </a:rPr>
              <a:t>i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n</a:t>
            </a:r>
            <a:r>
              <a:rPr sz="1900" dirty="0">
                <a:solidFill>
                  <a:srgbClr val="278179"/>
                </a:solidFill>
                <a:latin typeface="Courier New"/>
                <a:cs typeface="Courier New"/>
              </a:rPr>
              <a:t>g  </a:t>
            </a:r>
            <a:r>
              <a:rPr sz="1900" spc="20" dirty="0">
                <a:solidFill>
                  <a:srgbClr val="278179"/>
                </a:solidFill>
                <a:latin typeface="Courier New"/>
                <a:cs typeface="Courier New"/>
              </a:rPr>
              <a:t>sing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043235" y="2320826"/>
            <a:ext cx="863600" cy="712470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21590">
              <a:lnSpc>
                <a:spcPct val="100000"/>
              </a:lnSpc>
              <a:spcBef>
                <a:spcPts val="525"/>
              </a:spcBef>
            </a:pPr>
            <a:r>
              <a:rPr sz="1900" spc="-5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25" dirty="0">
                <a:solidFill>
                  <a:srgbClr val="278179"/>
                </a:solidFill>
                <a:latin typeface="Courier New"/>
                <a:cs typeface="Courier New"/>
              </a:rPr>
              <a:t>wa</a:t>
            </a:r>
            <a:r>
              <a:rPr sz="1900" spc="30" dirty="0">
                <a:solidFill>
                  <a:srgbClr val="278179"/>
                </a:solidFill>
                <a:latin typeface="Courier New"/>
                <a:cs typeface="Courier New"/>
              </a:rPr>
              <a:t>l</a:t>
            </a:r>
            <a:r>
              <a:rPr sz="1900" dirty="0">
                <a:solidFill>
                  <a:srgbClr val="278179"/>
                </a:solidFill>
                <a:latin typeface="Courier New"/>
                <a:cs typeface="Courier New"/>
              </a:rPr>
              <a:t>k</a:t>
            </a:r>
            <a:endParaRPr sz="1900"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sz="1900" spc="15" dirty="0">
                <a:solidFill>
                  <a:srgbClr val="278179"/>
                </a:solidFill>
                <a:latin typeface="Symbol"/>
                <a:cs typeface="Symbol"/>
              </a:rPr>
              <a:t></a:t>
            </a:r>
            <a:r>
              <a:rPr sz="1900" spc="15" dirty="0">
                <a:solidFill>
                  <a:srgbClr val="278179"/>
                </a:solidFill>
                <a:latin typeface="Courier New"/>
                <a:cs typeface="Courier New"/>
              </a:rPr>
              <a:t>sing</a:t>
            </a:r>
            <a:endParaRPr sz="1900">
              <a:latin typeface="Courier New"/>
              <a:cs typeface="Courier New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117282" y="3488396"/>
          <a:ext cx="10179046" cy="3088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05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1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53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81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1701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956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28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75132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4066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1214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5687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83947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54659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</a:tblGrid>
              <a:tr h="281545">
                <a:tc>
                  <a:txBody>
                    <a:bodyPr/>
                    <a:lstStyle/>
                    <a:p>
                      <a:pPr marR="28575" algn="r">
                        <a:lnSpc>
                          <a:spcPts val="1530"/>
                        </a:lnSpc>
                      </a:pPr>
                      <a:r>
                        <a:rPr sz="1600" spc="-5" dirty="0">
                          <a:latin typeface="Courier New"/>
                          <a:cs typeface="Courier New"/>
                        </a:rPr>
                        <a:t>tr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46990" algn="r">
                        <a:lnSpc>
                          <a:spcPts val="1530"/>
                        </a:lnSpc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-sc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7465" algn="r">
                        <a:lnSpc>
                          <a:spcPts val="1530"/>
                        </a:lnSpc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'A-Za-z'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84455" algn="r">
                        <a:lnSpc>
                          <a:spcPts val="1530"/>
                        </a:lnSpc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'\n'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4450">
                        <a:lnSpc>
                          <a:spcPts val="1530"/>
                        </a:lnSpc>
                      </a:pPr>
                      <a:r>
                        <a:rPr sz="1600" dirty="0">
                          <a:latin typeface="Courier New"/>
                          <a:cs typeface="Courier New"/>
                        </a:rPr>
                        <a:t>&lt;</a:t>
                      </a:r>
                      <a:r>
                        <a:rPr sz="1600" spc="-4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600" spc="-10" dirty="0">
                          <a:latin typeface="Courier New"/>
                          <a:cs typeface="Courier New"/>
                        </a:rPr>
                        <a:t>shakes.txt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42875">
                        <a:lnSpc>
                          <a:spcPts val="1530"/>
                        </a:lnSpc>
                      </a:pPr>
                      <a:r>
                        <a:rPr sz="1600" dirty="0">
                          <a:latin typeface="Courier New"/>
                          <a:cs typeface="Courier New"/>
                        </a:rPr>
                        <a:t>|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72390" algn="r">
                        <a:lnSpc>
                          <a:spcPts val="1530"/>
                        </a:lnSpc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grep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6990">
                        <a:lnSpc>
                          <a:spcPts val="1530"/>
                        </a:lnSpc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’ing$' </a:t>
                      </a:r>
                      <a:r>
                        <a:rPr sz="1600" dirty="0">
                          <a:latin typeface="Courier New"/>
                          <a:cs typeface="Courier New"/>
                        </a:rPr>
                        <a:t>|</a:t>
                      </a:r>
                      <a:r>
                        <a:rPr sz="1600" spc="19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600" spc="-10" dirty="0">
                          <a:latin typeface="Courier New"/>
                          <a:cs typeface="Courier New"/>
                        </a:rPr>
                        <a:t>sort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29209" algn="ctr">
                        <a:lnSpc>
                          <a:spcPts val="1530"/>
                        </a:lnSpc>
                      </a:pPr>
                      <a:r>
                        <a:rPr sz="1600" dirty="0">
                          <a:latin typeface="Courier New"/>
                          <a:cs typeface="Courier New"/>
                        </a:rPr>
                        <a:t>|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530"/>
                        </a:lnSpc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uniq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9530">
                        <a:lnSpc>
                          <a:spcPts val="1530"/>
                        </a:lnSpc>
                      </a:pPr>
                      <a:r>
                        <a:rPr sz="1600" spc="-5" dirty="0">
                          <a:latin typeface="Courier New"/>
                          <a:cs typeface="Courier New"/>
                        </a:rPr>
                        <a:t>-c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3500">
                        <a:lnSpc>
                          <a:spcPts val="1530"/>
                        </a:lnSpc>
                      </a:pPr>
                      <a:r>
                        <a:rPr sz="1600" dirty="0">
                          <a:latin typeface="Courier New"/>
                          <a:cs typeface="Courier New"/>
                        </a:rPr>
                        <a:t>|</a:t>
                      </a:r>
                      <a:r>
                        <a:rPr sz="1600" spc="-1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600" spc="-10" dirty="0">
                          <a:latin typeface="Courier New"/>
                          <a:cs typeface="Courier New"/>
                        </a:rPr>
                        <a:t>sort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marL="81915">
                        <a:lnSpc>
                          <a:spcPts val="1530"/>
                        </a:lnSpc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–nr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833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46355" algn="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350" spc="-5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1312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38735" marB="0"/>
                </a:tc>
                <a:tc>
                  <a:txBody>
                    <a:bodyPr/>
                    <a:lstStyle/>
                    <a:p>
                      <a:pPr marL="7175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350" spc="-5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King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3873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9370" algn="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350" dirty="0">
                          <a:latin typeface="Courier New"/>
                          <a:cs typeface="Courier New"/>
                        </a:rPr>
                        <a:t>548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38735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1350" spc="-5" dirty="0">
                          <a:latin typeface="Courier New"/>
                          <a:cs typeface="Courier New"/>
                        </a:rPr>
                        <a:t>being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38735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29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6830" algn="r">
                        <a:lnSpc>
                          <a:spcPts val="1355"/>
                        </a:lnSpc>
                      </a:pPr>
                      <a:r>
                        <a:rPr sz="1350" dirty="0">
                          <a:latin typeface="Courier New"/>
                          <a:cs typeface="Courier New"/>
                        </a:rPr>
                        <a:t>548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1120">
                        <a:lnSpc>
                          <a:spcPts val="1355"/>
                        </a:lnSpc>
                      </a:pPr>
                      <a:r>
                        <a:rPr sz="1350" spc="-5" dirty="0">
                          <a:latin typeface="Courier New"/>
                          <a:cs typeface="Courier New"/>
                        </a:rPr>
                        <a:t>being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9370" algn="r">
                        <a:lnSpc>
                          <a:spcPts val="1355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541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355"/>
                        </a:lnSpc>
                      </a:pPr>
                      <a:r>
                        <a:rPr sz="1350" spc="-5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nothing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493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6830" algn="r">
                        <a:lnSpc>
                          <a:spcPts val="1390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541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1120">
                        <a:lnSpc>
                          <a:spcPts val="1390"/>
                        </a:lnSpc>
                      </a:pPr>
                      <a:r>
                        <a:rPr sz="1350" spc="-5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nothing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9370" algn="r">
                        <a:lnSpc>
                          <a:spcPts val="1390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152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390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something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29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6830" algn="r">
                        <a:lnSpc>
                          <a:spcPts val="1390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388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1120">
                        <a:lnSpc>
                          <a:spcPts val="1390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king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9370" algn="r">
                        <a:lnSpc>
                          <a:spcPts val="1390"/>
                        </a:lnSpc>
                      </a:pPr>
                      <a:r>
                        <a:rPr sz="1350" dirty="0">
                          <a:latin typeface="Courier New"/>
                          <a:cs typeface="Courier New"/>
                        </a:rPr>
                        <a:t>145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390"/>
                        </a:lnSpc>
                      </a:pPr>
                      <a:r>
                        <a:rPr sz="1350" spc="-5" dirty="0">
                          <a:latin typeface="Courier New"/>
                          <a:cs typeface="Courier New"/>
                        </a:rPr>
                        <a:t>coming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29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6830" algn="r">
                        <a:lnSpc>
                          <a:spcPts val="1355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375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1120">
                        <a:lnSpc>
                          <a:spcPts val="1355"/>
                        </a:lnSpc>
                      </a:pPr>
                      <a:r>
                        <a:rPr sz="1350" spc="-5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bring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9370" algn="r">
                        <a:lnSpc>
                          <a:spcPts val="1355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130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355"/>
                        </a:lnSpc>
                      </a:pPr>
                      <a:r>
                        <a:rPr sz="1350" spc="-5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morning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493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6830" algn="r">
                        <a:lnSpc>
                          <a:spcPts val="1390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358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1120">
                        <a:lnSpc>
                          <a:spcPts val="1390"/>
                        </a:lnSpc>
                      </a:pPr>
                      <a:r>
                        <a:rPr sz="1350" spc="-5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thing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9370" algn="r">
                        <a:lnSpc>
                          <a:spcPts val="1390"/>
                        </a:lnSpc>
                      </a:pPr>
                      <a:r>
                        <a:rPr sz="1350" dirty="0">
                          <a:latin typeface="Courier New"/>
                          <a:cs typeface="Courier New"/>
                        </a:rPr>
                        <a:t>122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390"/>
                        </a:lnSpc>
                      </a:pPr>
                      <a:r>
                        <a:rPr sz="1350" spc="-5" dirty="0">
                          <a:latin typeface="Courier New"/>
                          <a:cs typeface="Courier New"/>
                        </a:rPr>
                        <a:t>having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29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6830" algn="r">
                        <a:lnSpc>
                          <a:spcPts val="1390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307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1120">
                        <a:lnSpc>
                          <a:spcPts val="1390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ring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9370" algn="r">
                        <a:lnSpc>
                          <a:spcPts val="1390"/>
                        </a:lnSpc>
                      </a:pPr>
                      <a:r>
                        <a:rPr sz="1350" dirty="0">
                          <a:latin typeface="Courier New"/>
                          <a:cs typeface="Courier New"/>
                        </a:rPr>
                        <a:t>120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390"/>
                        </a:lnSpc>
                      </a:pPr>
                      <a:r>
                        <a:rPr sz="1350" spc="-5" dirty="0">
                          <a:latin typeface="Courier New"/>
                          <a:cs typeface="Courier New"/>
                        </a:rPr>
                        <a:t>living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029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6830" algn="r">
                        <a:lnSpc>
                          <a:spcPts val="1355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152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1120">
                        <a:lnSpc>
                          <a:spcPts val="1355"/>
                        </a:lnSpc>
                      </a:pPr>
                      <a:r>
                        <a:rPr sz="1350" spc="-5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something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9370" algn="r">
                        <a:lnSpc>
                          <a:spcPts val="1355"/>
                        </a:lnSpc>
                      </a:pPr>
                      <a:r>
                        <a:rPr sz="1350" dirty="0">
                          <a:latin typeface="Courier New"/>
                          <a:cs typeface="Courier New"/>
                        </a:rPr>
                        <a:t>117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355"/>
                        </a:lnSpc>
                      </a:pPr>
                      <a:r>
                        <a:rPr sz="1350" spc="-5" dirty="0">
                          <a:latin typeface="Courier New"/>
                          <a:cs typeface="Courier New"/>
                        </a:rPr>
                        <a:t>loving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493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6830" algn="r">
                        <a:lnSpc>
                          <a:spcPts val="1390"/>
                        </a:lnSpc>
                      </a:pPr>
                      <a:r>
                        <a:rPr sz="1350" dirty="0">
                          <a:latin typeface="Courier New"/>
                          <a:cs typeface="Courier New"/>
                        </a:rPr>
                        <a:t>145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1120">
                        <a:lnSpc>
                          <a:spcPts val="1390"/>
                        </a:lnSpc>
                      </a:pPr>
                      <a:r>
                        <a:rPr sz="1350" spc="-5" dirty="0">
                          <a:latin typeface="Courier New"/>
                          <a:cs typeface="Courier New"/>
                        </a:rPr>
                        <a:t>coming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9370" algn="r">
                        <a:lnSpc>
                          <a:spcPts val="1390"/>
                        </a:lnSpc>
                      </a:pPr>
                      <a:r>
                        <a:rPr sz="1350" dirty="0">
                          <a:latin typeface="Courier New"/>
                          <a:cs typeface="Courier New"/>
                        </a:rPr>
                        <a:t>116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9215">
                        <a:lnSpc>
                          <a:spcPts val="1390"/>
                        </a:lnSpc>
                      </a:pPr>
                      <a:r>
                        <a:rPr sz="1350" spc="-5" dirty="0">
                          <a:latin typeface="Courier New"/>
                          <a:cs typeface="Courier New"/>
                        </a:rPr>
                        <a:t>Being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564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6830" algn="r">
                        <a:lnSpc>
                          <a:spcPts val="1360"/>
                        </a:lnSpc>
                      </a:pPr>
                      <a:r>
                        <a:rPr sz="1350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130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71120">
                        <a:lnSpc>
                          <a:spcPts val="1360"/>
                        </a:lnSpc>
                      </a:pPr>
                      <a:r>
                        <a:rPr sz="1350" spc="-5" dirty="0">
                          <a:solidFill>
                            <a:srgbClr val="A6A6A6"/>
                          </a:solidFill>
                          <a:latin typeface="Courier New"/>
                          <a:cs typeface="Courier New"/>
                        </a:rPr>
                        <a:t>morning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9370" algn="r">
                        <a:lnSpc>
                          <a:spcPts val="1360"/>
                        </a:lnSpc>
                      </a:pPr>
                      <a:r>
                        <a:rPr sz="1350" dirty="0">
                          <a:latin typeface="Courier New"/>
                          <a:cs typeface="Courier New"/>
                        </a:rPr>
                        <a:t>102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68580">
                        <a:lnSpc>
                          <a:spcPts val="1360"/>
                        </a:lnSpc>
                      </a:pPr>
                      <a:r>
                        <a:rPr sz="1350" spc="-5" dirty="0">
                          <a:latin typeface="Courier New"/>
                          <a:cs typeface="Courier New"/>
                        </a:rPr>
                        <a:t>going</a:t>
                      </a:r>
                      <a:endParaRPr sz="1350">
                        <a:latin typeface="Courier New"/>
                        <a:cs typeface="Courier New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89721">
                <a:tc>
                  <a:txBody>
                    <a:bodyPr/>
                    <a:lstStyle/>
                    <a:p>
                      <a:pPr marR="28575" algn="r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1600" spc="-5" dirty="0">
                          <a:latin typeface="Courier New"/>
                          <a:cs typeface="Courier New"/>
                        </a:rPr>
                        <a:t>tr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48590" marB="0"/>
                </a:tc>
                <a:tc>
                  <a:txBody>
                    <a:bodyPr/>
                    <a:lstStyle/>
                    <a:p>
                      <a:pPr marR="55880" algn="r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-sc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48590" marB="0"/>
                </a:tc>
                <a:tc>
                  <a:txBody>
                    <a:bodyPr/>
                    <a:lstStyle/>
                    <a:p>
                      <a:pPr marR="65405" algn="r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'A-Za-z'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48590" marB="0"/>
                </a:tc>
                <a:tc gridSpan="2">
                  <a:txBody>
                    <a:bodyPr/>
                    <a:lstStyle/>
                    <a:p>
                      <a:pPr marL="45085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'\n' </a:t>
                      </a:r>
                      <a:r>
                        <a:rPr sz="1600" dirty="0">
                          <a:latin typeface="Courier New"/>
                          <a:cs typeface="Courier New"/>
                        </a:rPr>
                        <a:t>&lt;</a:t>
                      </a:r>
                      <a:r>
                        <a:rPr sz="1600" spc="-17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600" spc="-10" dirty="0">
                          <a:latin typeface="Courier New"/>
                          <a:cs typeface="Courier New"/>
                        </a:rPr>
                        <a:t>shakes.txt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4859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 marL="12700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1600" dirty="0">
                          <a:latin typeface="Courier New"/>
                          <a:cs typeface="Courier New"/>
                        </a:rPr>
                        <a:t>| </a:t>
                      </a:r>
                      <a:r>
                        <a:rPr sz="1600" spc="-10" dirty="0">
                          <a:latin typeface="Courier New"/>
                          <a:cs typeface="Courier New"/>
                        </a:rPr>
                        <a:t>grep</a:t>
                      </a:r>
                      <a:r>
                        <a:rPr sz="1600" spc="-12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600" spc="-10" dirty="0">
                          <a:latin typeface="Courier New"/>
                          <a:cs typeface="Courier New"/>
                        </a:rPr>
                        <a:t>'[aeiou].*ing$'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4859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6830" algn="ctr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1600" dirty="0">
                          <a:latin typeface="Courier New"/>
                          <a:cs typeface="Courier New"/>
                        </a:rPr>
                        <a:t>|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48590" marB="0"/>
                </a:tc>
                <a:tc>
                  <a:txBody>
                    <a:bodyPr/>
                    <a:lstStyle/>
                    <a:p>
                      <a:pPr marL="77470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sort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48590" marB="0"/>
                </a:tc>
                <a:tc gridSpan="2">
                  <a:txBody>
                    <a:bodyPr/>
                    <a:lstStyle/>
                    <a:p>
                      <a:pPr marL="68580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1600" dirty="0">
                          <a:latin typeface="Courier New"/>
                          <a:cs typeface="Courier New"/>
                        </a:rPr>
                        <a:t>| </a:t>
                      </a:r>
                      <a:r>
                        <a:rPr sz="1600" spc="-10" dirty="0">
                          <a:latin typeface="Courier New"/>
                          <a:cs typeface="Courier New"/>
                        </a:rPr>
                        <a:t>uniq</a:t>
                      </a:r>
                      <a:r>
                        <a:rPr sz="1600" spc="-19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600" spc="-5" dirty="0">
                          <a:latin typeface="Courier New"/>
                          <a:cs typeface="Courier New"/>
                        </a:rPr>
                        <a:t>-c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4859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54610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1600" dirty="0">
                          <a:latin typeface="Courier New"/>
                          <a:cs typeface="Courier New"/>
                        </a:rPr>
                        <a:t>|</a:t>
                      </a:r>
                      <a:r>
                        <a:rPr sz="1600" spc="-8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600" spc="-10" dirty="0">
                          <a:latin typeface="Courier New"/>
                          <a:cs typeface="Courier New"/>
                        </a:rPr>
                        <a:t>sort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48590" marB="0"/>
                </a:tc>
                <a:tc>
                  <a:txBody>
                    <a:bodyPr/>
                    <a:lstStyle/>
                    <a:p>
                      <a:pPr marL="59055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1600" spc="-10" dirty="0">
                          <a:latin typeface="Courier New"/>
                          <a:cs typeface="Courier New"/>
                        </a:rPr>
                        <a:t>–nr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4859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671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34925">
                        <a:lnSpc>
                          <a:spcPct val="100000"/>
                        </a:lnSpc>
                        <a:spcBef>
                          <a:spcPts val="620"/>
                        </a:spcBef>
                      </a:pPr>
                      <a:r>
                        <a:rPr sz="1600" spc="-5" dirty="0">
                          <a:latin typeface="Calibri"/>
                          <a:cs typeface="Calibri"/>
                        </a:rPr>
                        <a:t>37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7874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358140" marR="5080">
              <a:lnSpc>
                <a:spcPct val="100400"/>
              </a:lnSpc>
              <a:spcBef>
                <a:spcPts val="110"/>
              </a:spcBef>
            </a:pPr>
            <a:r>
              <a:rPr spc="15" dirty="0"/>
              <a:t>Dealing </a:t>
            </a:r>
            <a:r>
              <a:rPr spc="20" dirty="0"/>
              <a:t>with </a:t>
            </a:r>
            <a:r>
              <a:rPr dirty="0"/>
              <a:t>complex </a:t>
            </a:r>
            <a:r>
              <a:rPr spc="-10" dirty="0"/>
              <a:t>morphology </a:t>
            </a:r>
            <a:r>
              <a:rPr spc="20" dirty="0"/>
              <a:t>is  </a:t>
            </a:r>
            <a:r>
              <a:rPr spc="5" dirty="0"/>
              <a:t>sometimes</a:t>
            </a:r>
            <a:r>
              <a:rPr spc="-5" dirty="0"/>
              <a:t> </a:t>
            </a:r>
            <a:r>
              <a:rPr dirty="0"/>
              <a:t>necessary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41740"/>
            <a:ext cx="9970135" cy="374142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434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050" spc="5" dirty="0">
                <a:latin typeface="Calibri"/>
                <a:cs typeface="Calibri"/>
              </a:rPr>
              <a:t>Some </a:t>
            </a:r>
            <a:r>
              <a:rPr sz="3050" spc="10" dirty="0">
                <a:latin typeface="Calibri"/>
                <a:cs typeface="Calibri"/>
              </a:rPr>
              <a:t>languages requires </a:t>
            </a:r>
            <a:r>
              <a:rPr sz="3050" spc="15" dirty="0">
                <a:latin typeface="Calibri"/>
                <a:cs typeface="Calibri"/>
              </a:rPr>
              <a:t>complex morpheme</a:t>
            </a:r>
            <a:r>
              <a:rPr sz="3050" spc="-30" dirty="0">
                <a:latin typeface="Calibri"/>
                <a:cs typeface="Calibri"/>
              </a:rPr>
              <a:t> </a:t>
            </a:r>
            <a:r>
              <a:rPr sz="3050" spc="5" dirty="0">
                <a:latin typeface="Calibri"/>
                <a:cs typeface="Calibri"/>
              </a:rPr>
              <a:t>segmentation</a:t>
            </a:r>
            <a:endParaRPr sz="3050">
              <a:latin typeface="Calibri"/>
              <a:cs typeface="Calibri"/>
            </a:endParaRPr>
          </a:p>
          <a:p>
            <a:pPr marL="664845" lvl="1" indent="-114935">
              <a:lnSpc>
                <a:spcPct val="100000"/>
              </a:lnSpc>
              <a:spcBef>
                <a:spcPts val="275"/>
              </a:spcBef>
              <a:buSzPct val="96078"/>
              <a:buFont typeface="Times New Roman"/>
              <a:buChar char="•"/>
              <a:tabLst>
                <a:tab pos="665480" algn="l"/>
              </a:tabLst>
            </a:pPr>
            <a:r>
              <a:rPr sz="2550" spc="-5" dirty="0">
                <a:latin typeface="Calibri"/>
                <a:cs typeface="Calibri"/>
              </a:rPr>
              <a:t>Turkish</a:t>
            </a:r>
            <a:endParaRPr sz="2550">
              <a:latin typeface="Calibri"/>
              <a:cs typeface="Calibri"/>
            </a:endParaRPr>
          </a:p>
          <a:p>
            <a:pPr marL="810895" lvl="1" indent="-260985">
              <a:lnSpc>
                <a:spcPct val="100000"/>
              </a:lnSpc>
              <a:spcBef>
                <a:spcPts val="300"/>
              </a:spcBef>
              <a:buClr>
                <a:srgbClr val="000000"/>
              </a:buClr>
              <a:buSzPct val="96078"/>
              <a:buFont typeface="Times New Roman"/>
              <a:buChar char="•"/>
              <a:tabLst>
                <a:tab pos="810895" algn="l"/>
                <a:tab pos="811530" algn="l"/>
              </a:tabLst>
            </a:pPr>
            <a:r>
              <a:rPr sz="2550" dirty="0">
                <a:solidFill>
                  <a:srgbClr val="FF0000"/>
                </a:solidFill>
                <a:latin typeface="Calibri"/>
                <a:cs typeface="Calibri"/>
              </a:rPr>
              <a:t>Uygarlastiramadiklarimizdanmissinizcasina</a:t>
            </a:r>
            <a:endParaRPr sz="2550">
              <a:latin typeface="Calibri"/>
              <a:cs typeface="Calibri"/>
            </a:endParaRPr>
          </a:p>
          <a:p>
            <a:pPr marL="664845" lvl="1" indent="-114935">
              <a:lnSpc>
                <a:spcPct val="100000"/>
              </a:lnSpc>
              <a:spcBef>
                <a:spcPts val="375"/>
              </a:spcBef>
              <a:buSzPct val="96078"/>
              <a:buFont typeface="Times New Roman"/>
              <a:buChar char="•"/>
              <a:tabLst>
                <a:tab pos="665480" algn="l"/>
              </a:tabLst>
            </a:pPr>
            <a:r>
              <a:rPr sz="2550" spc="-10" dirty="0">
                <a:latin typeface="Calibri"/>
                <a:cs typeface="Calibri"/>
              </a:rPr>
              <a:t>`(behaving) </a:t>
            </a:r>
            <a:r>
              <a:rPr sz="2550" spc="10" dirty="0">
                <a:latin typeface="Calibri"/>
                <a:cs typeface="Calibri"/>
              </a:rPr>
              <a:t>as </a:t>
            </a:r>
            <a:r>
              <a:rPr sz="2550" spc="-5" dirty="0">
                <a:latin typeface="Calibri"/>
                <a:cs typeface="Calibri"/>
              </a:rPr>
              <a:t>if you </a:t>
            </a:r>
            <a:r>
              <a:rPr sz="2550" dirty="0">
                <a:latin typeface="Calibri"/>
                <a:cs typeface="Calibri"/>
              </a:rPr>
              <a:t>are </a:t>
            </a:r>
            <a:r>
              <a:rPr sz="2550" spc="-10" dirty="0">
                <a:latin typeface="Calibri"/>
                <a:cs typeface="Calibri"/>
              </a:rPr>
              <a:t>among </a:t>
            </a:r>
            <a:r>
              <a:rPr sz="2550" spc="-5" dirty="0">
                <a:latin typeface="Calibri"/>
                <a:cs typeface="Calibri"/>
              </a:rPr>
              <a:t>those </a:t>
            </a:r>
            <a:r>
              <a:rPr sz="2550" spc="-15" dirty="0">
                <a:latin typeface="Calibri"/>
                <a:cs typeface="Calibri"/>
              </a:rPr>
              <a:t>whom </a:t>
            </a:r>
            <a:r>
              <a:rPr sz="2550" dirty="0">
                <a:latin typeface="Calibri"/>
                <a:cs typeface="Calibri"/>
              </a:rPr>
              <a:t>we </a:t>
            </a:r>
            <a:r>
              <a:rPr sz="2550" spc="-10" dirty="0">
                <a:latin typeface="Calibri"/>
                <a:cs typeface="Calibri"/>
              </a:rPr>
              <a:t>could </a:t>
            </a:r>
            <a:r>
              <a:rPr sz="2550" spc="-20" dirty="0">
                <a:latin typeface="Calibri"/>
                <a:cs typeface="Calibri"/>
              </a:rPr>
              <a:t>not</a:t>
            </a:r>
            <a:r>
              <a:rPr sz="2550" spc="45" dirty="0">
                <a:latin typeface="Calibri"/>
                <a:cs typeface="Calibri"/>
              </a:rPr>
              <a:t> </a:t>
            </a:r>
            <a:r>
              <a:rPr sz="2550" spc="-5" dirty="0">
                <a:latin typeface="Calibri"/>
                <a:cs typeface="Calibri"/>
              </a:rPr>
              <a:t>civilize’</a:t>
            </a:r>
            <a:endParaRPr sz="2550">
              <a:latin typeface="Calibri"/>
              <a:cs typeface="Calibri"/>
            </a:endParaRPr>
          </a:p>
          <a:p>
            <a:pPr marL="810895" lvl="1" indent="-260985">
              <a:lnSpc>
                <a:spcPct val="100000"/>
              </a:lnSpc>
              <a:spcBef>
                <a:spcPts val="305"/>
              </a:spcBef>
              <a:buClr>
                <a:srgbClr val="000000"/>
              </a:buClr>
              <a:buSzPct val="96078"/>
              <a:buFont typeface="Times New Roman"/>
              <a:buChar char="•"/>
              <a:tabLst>
                <a:tab pos="810895" algn="l"/>
                <a:tab pos="811530" algn="l"/>
              </a:tabLst>
            </a:pPr>
            <a:r>
              <a:rPr sz="2550" spc="-10" dirty="0">
                <a:solidFill>
                  <a:srgbClr val="FF0000"/>
                </a:solidFill>
                <a:latin typeface="Calibri"/>
                <a:cs typeface="Calibri"/>
              </a:rPr>
              <a:t>Uygar </a:t>
            </a:r>
            <a:r>
              <a:rPr sz="2550" spc="-5" dirty="0">
                <a:latin typeface="Calibri"/>
                <a:cs typeface="Calibri"/>
              </a:rPr>
              <a:t>`civilized’ </a:t>
            </a:r>
            <a:r>
              <a:rPr sz="2550" dirty="0">
                <a:latin typeface="Calibri"/>
                <a:cs typeface="Calibri"/>
              </a:rPr>
              <a:t>+ </a:t>
            </a:r>
            <a:r>
              <a:rPr sz="2550" dirty="0">
                <a:solidFill>
                  <a:srgbClr val="FF0000"/>
                </a:solidFill>
                <a:latin typeface="Calibri"/>
                <a:cs typeface="Calibri"/>
              </a:rPr>
              <a:t>las</a:t>
            </a:r>
            <a:r>
              <a:rPr sz="2550" spc="12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550" spc="-15" dirty="0">
                <a:latin typeface="Calibri"/>
                <a:cs typeface="Calibri"/>
              </a:rPr>
              <a:t>`become’</a:t>
            </a:r>
            <a:endParaRPr sz="2550">
              <a:latin typeface="Calibri"/>
              <a:cs typeface="Calibri"/>
            </a:endParaRPr>
          </a:p>
          <a:p>
            <a:pPr marL="949960">
              <a:lnSpc>
                <a:spcPct val="100000"/>
              </a:lnSpc>
              <a:spcBef>
                <a:spcPts val="285"/>
              </a:spcBef>
            </a:pPr>
            <a:r>
              <a:rPr sz="2200" spc="-5" dirty="0">
                <a:latin typeface="Calibri"/>
                <a:cs typeface="Calibri"/>
              </a:rPr>
              <a:t>+ </a:t>
            </a:r>
            <a:r>
              <a:rPr sz="2200" spc="-10" dirty="0">
                <a:solidFill>
                  <a:srgbClr val="FF0000"/>
                </a:solidFill>
                <a:latin typeface="Calibri"/>
                <a:cs typeface="Calibri"/>
              </a:rPr>
              <a:t>tir </a:t>
            </a:r>
            <a:r>
              <a:rPr sz="2200" dirty="0">
                <a:latin typeface="Calibri"/>
                <a:cs typeface="Calibri"/>
              </a:rPr>
              <a:t>`cause’ </a:t>
            </a:r>
            <a:r>
              <a:rPr sz="2200" spc="-5" dirty="0">
                <a:latin typeface="Calibri"/>
                <a:cs typeface="Calibri"/>
              </a:rPr>
              <a:t>+ </a:t>
            </a:r>
            <a:r>
              <a:rPr sz="2200" spc="-20" dirty="0">
                <a:solidFill>
                  <a:srgbClr val="FF0000"/>
                </a:solidFill>
                <a:latin typeface="Calibri"/>
                <a:cs typeface="Calibri"/>
              </a:rPr>
              <a:t>ama </a:t>
            </a:r>
            <a:r>
              <a:rPr sz="2200" spc="5" dirty="0">
                <a:latin typeface="Calibri"/>
                <a:cs typeface="Calibri"/>
              </a:rPr>
              <a:t>`not</a:t>
            </a:r>
            <a:r>
              <a:rPr sz="2200" spc="165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able’</a:t>
            </a:r>
            <a:endParaRPr sz="2200">
              <a:latin typeface="Calibri"/>
              <a:cs typeface="Calibri"/>
            </a:endParaRPr>
          </a:p>
          <a:p>
            <a:pPr marL="949960">
              <a:lnSpc>
                <a:spcPct val="100000"/>
              </a:lnSpc>
              <a:spcBef>
                <a:spcPts val="285"/>
              </a:spcBef>
            </a:pPr>
            <a:r>
              <a:rPr sz="2200" spc="-5" dirty="0">
                <a:latin typeface="Calibri"/>
                <a:cs typeface="Calibri"/>
              </a:rPr>
              <a:t>+ </a:t>
            </a:r>
            <a:r>
              <a:rPr sz="2200" dirty="0">
                <a:solidFill>
                  <a:srgbClr val="FF0000"/>
                </a:solidFill>
                <a:latin typeface="Calibri"/>
                <a:cs typeface="Calibri"/>
              </a:rPr>
              <a:t>dik </a:t>
            </a:r>
            <a:r>
              <a:rPr sz="2200" spc="-5" dirty="0">
                <a:latin typeface="Calibri"/>
                <a:cs typeface="Calibri"/>
              </a:rPr>
              <a:t>`past’ + </a:t>
            </a:r>
            <a:r>
              <a:rPr sz="2200" spc="-15" dirty="0">
                <a:solidFill>
                  <a:srgbClr val="FF0000"/>
                </a:solidFill>
                <a:latin typeface="Calibri"/>
                <a:cs typeface="Calibri"/>
              </a:rPr>
              <a:t>lar</a:t>
            </a:r>
            <a:r>
              <a:rPr sz="2200" spc="114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‘plural’</a:t>
            </a:r>
            <a:endParaRPr sz="2200">
              <a:latin typeface="Calibri"/>
              <a:cs typeface="Calibri"/>
            </a:endParaRPr>
          </a:p>
          <a:p>
            <a:pPr marL="949960">
              <a:lnSpc>
                <a:spcPct val="100000"/>
              </a:lnSpc>
              <a:spcBef>
                <a:spcPts val="355"/>
              </a:spcBef>
            </a:pPr>
            <a:r>
              <a:rPr sz="2200" spc="-5" dirty="0">
                <a:latin typeface="Calibri"/>
                <a:cs typeface="Calibri"/>
              </a:rPr>
              <a:t>+ </a:t>
            </a:r>
            <a:r>
              <a:rPr sz="2200" spc="-5" dirty="0">
                <a:solidFill>
                  <a:srgbClr val="FF0000"/>
                </a:solidFill>
                <a:latin typeface="Calibri"/>
                <a:cs typeface="Calibri"/>
              </a:rPr>
              <a:t>imiz </a:t>
            </a:r>
            <a:r>
              <a:rPr sz="2200" spc="-10" dirty="0">
                <a:latin typeface="Calibri"/>
                <a:cs typeface="Calibri"/>
              </a:rPr>
              <a:t>‘p1pl’ </a:t>
            </a:r>
            <a:r>
              <a:rPr sz="2200" spc="-5" dirty="0">
                <a:latin typeface="Calibri"/>
                <a:cs typeface="Calibri"/>
              </a:rPr>
              <a:t>+ </a:t>
            </a:r>
            <a:r>
              <a:rPr sz="2200" spc="-10" dirty="0">
                <a:solidFill>
                  <a:srgbClr val="FF0000"/>
                </a:solidFill>
                <a:latin typeface="Calibri"/>
                <a:cs typeface="Calibri"/>
              </a:rPr>
              <a:t>dan</a:t>
            </a:r>
            <a:r>
              <a:rPr sz="2200" spc="16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sz="2200" spc="-15" dirty="0">
                <a:latin typeface="Calibri"/>
                <a:cs typeface="Calibri"/>
              </a:rPr>
              <a:t>‘abl’</a:t>
            </a:r>
            <a:endParaRPr sz="2200">
              <a:latin typeface="Calibri"/>
              <a:cs typeface="Calibri"/>
            </a:endParaRPr>
          </a:p>
          <a:p>
            <a:pPr marL="949960">
              <a:lnSpc>
                <a:spcPct val="100000"/>
              </a:lnSpc>
              <a:spcBef>
                <a:spcPts val="285"/>
              </a:spcBef>
            </a:pPr>
            <a:r>
              <a:rPr sz="2200" spc="-5" dirty="0">
                <a:latin typeface="Calibri"/>
                <a:cs typeface="Calibri"/>
              </a:rPr>
              <a:t>+ </a:t>
            </a:r>
            <a:r>
              <a:rPr sz="2200" spc="-5" dirty="0">
                <a:solidFill>
                  <a:srgbClr val="FF0000"/>
                </a:solidFill>
                <a:latin typeface="Calibri"/>
                <a:cs typeface="Calibri"/>
              </a:rPr>
              <a:t>mis </a:t>
            </a:r>
            <a:r>
              <a:rPr sz="2200" spc="-15" dirty="0">
                <a:latin typeface="Calibri"/>
                <a:cs typeface="Calibri"/>
              </a:rPr>
              <a:t>‘past’ </a:t>
            </a:r>
            <a:r>
              <a:rPr sz="2200" spc="-5" dirty="0">
                <a:latin typeface="Calibri"/>
                <a:cs typeface="Calibri"/>
              </a:rPr>
              <a:t>+ </a:t>
            </a:r>
            <a:r>
              <a:rPr sz="2200" spc="5" dirty="0">
                <a:solidFill>
                  <a:srgbClr val="FF0000"/>
                </a:solidFill>
                <a:latin typeface="Calibri"/>
                <a:cs typeface="Calibri"/>
              </a:rPr>
              <a:t>siniz </a:t>
            </a:r>
            <a:r>
              <a:rPr sz="2200" spc="-15" dirty="0">
                <a:latin typeface="Calibri"/>
                <a:cs typeface="Calibri"/>
              </a:rPr>
              <a:t>‘2pl’ </a:t>
            </a:r>
            <a:r>
              <a:rPr sz="2200" spc="-5" dirty="0">
                <a:latin typeface="Calibri"/>
                <a:cs typeface="Calibri"/>
              </a:rPr>
              <a:t>+ </a:t>
            </a:r>
            <a:r>
              <a:rPr sz="2200" dirty="0">
                <a:solidFill>
                  <a:srgbClr val="FF0000"/>
                </a:solidFill>
                <a:latin typeface="Calibri"/>
                <a:cs typeface="Calibri"/>
              </a:rPr>
              <a:t>casina </a:t>
            </a:r>
            <a:r>
              <a:rPr sz="2200" spc="-30" dirty="0">
                <a:latin typeface="Calibri"/>
                <a:cs typeface="Calibri"/>
              </a:rPr>
              <a:t>‘as</a:t>
            </a:r>
            <a:r>
              <a:rPr sz="2200" spc="240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if’</a:t>
            </a:r>
            <a:endParaRPr sz="2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subTitle" idx="4"/>
          </p:nvPr>
        </p:nvSpPr>
        <p:spPr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4529456" marR="5080" indent="0">
              <a:lnSpc>
                <a:spcPct val="102099"/>
              </a:lnSpc>
              <a:spcBef>
                <a:spcPts val="35"/>
              </a:spcBef>
              <a:buNone/>
            </a:pPr>
            <a:r>
              <a:rPr dirty="0"/>
              <a:t>Sentence Segmentation  </a:t>
            </a:r>
            <a:r>
              <a:rPr spc="5" dirty="0"/>
              <a:t>and </a:t>
            </a:r>
            <a:r>
              <a:rPr spc="10" dirty="0"/>
              <a:t>Decision</a:t>
            </a:r>
            <a:r>
              <a:rPr spc="-20" dirty="0"/>
              <a:t> </a:t>
            </a:r>
            <a:r>
              <a:rPr dirty="0"/>
              <a:t>Trees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0E9B31D0-FE63-4ADD-9CE8-85A272609449}"/>
              </a:ext>
            </a:extLst>
          </p:cNvPr>
          <p:cNvSpPr txBox="1"/>
          <p:nvPr/>
        </p:nvSpPr>
        <p:spPr>
          <a:xfrm>
            <a:off x="4813300" y="1358049"/>
            <a:ext cx="4126541" cy="1457194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 marR="5080" indent="73660">
              <a:lnSpc>
                <a:spcPts val="5550"/>
              </a:lnSpc>
              <a:spcBef>
                <a:spcPts val="335"/>
              </a:spcBef>
            </a:pPr>
            <a:r>
              <a:rPr lang="en-US" sz="4650" spc="25" dirty="0">
                <a:latin typeface="Calibri"/>
                <a:cs typeface="Calibri"/>
              </a:rPr>
              <a:t>Data</a:t>
            </a:r>
            <a:r>
              <a:rPr lang="en-US" sz="4650" b="1" spc="25" dirty="0">
                <a:latin typeface="Calibri"/>
                <a:cs typeface="Calibri"/>
              </a:rPr>
              <a:t> </a:t>
            </a:r>
            <a:r>
              <a:rPr lang="en-US" sz="4650" spc="25" dirty="0">
                <a:latin typeface="Calibri"/>
                <a:cs typeface="Calibri"/>
              </a:rPr>
              <a:t>Preparation</a:t>
            </a:r>
            <a:endParaRPr sz="465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468503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Sentence</a:t>
            </a:r>
            <a:r>
              <a:rPr spc="-30" dirty="0"/>
              <a:t> </a:t>
            </a:r>
            <a:r>
              <a:rPr spc="5" dirty="0"/>
              <a:t>Segmentation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87410"/>
            <a:ext cx="9322435" cy="412686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1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-10" dirty="0">
                <a:latin typeface="Calibri"/>
                <a:cs typeface="Calibri"/>
              </a:rPr>
              <a:t>!, </a:t>
            </a:r>
            <a:r>
              <a:rPr sz="2750" spc="10" dirty="0">
                <a:latin typeface="Calibri"/>
                <a:cs typeface="Calibri"/>
              </a:rPr>
              <a:t>? </a:t>
            </a:r>
            <a:r>
              <a:rPr sz="2750" spc="-5" dirty="0">
                <a:latin typeface="Calibri"/>
                <a:cs typeface="Calibri"/>
              </a:rPr>
              <a:t>are </a:t>
            </a:r>
            <a:r>
              <a:rPr sz="2750" spc="10" dirty="0">
                <a:latin typeface="Calibri"/>
                <a:cs typeface="Calibri"/>
              </a:rPr>
              <a:t>relatively</a:t>
            </a:r>
            <a:r>
              <a:rPr sz="2750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unambiguous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2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0" dirty="0">
                <a:latin typeface="Calibri"/>
                <a:cs typeface="Calibri"/>
              </a:rPr>
              <a:t>Period </a:t>
            </a:r>
            <a:r>
              <a:rPr sz="2750" spc="20" dirty="0">
                <a:latin typeface="Calibri"/>
                <a:cs typeface="Calibri"/>
              </a:rPr>
              <a:t>“.” </a:t>
            </a:r>
            <a:r>
              <a:rPr sz="2750" spc="15" dirty="0">
                <a:latin typeface="Calibri"/>
                <a:cs typeface="Calibri"/>
              </a:rPr>
              <a:t>is quite</a:t>
            </a:r>
            <a:r>
              <a:rPr sz="2750" spc="-40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ambiguous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5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25" dirty="0">
                <a:latin typeface="Calibri"/>
                <a:cs typeface="Calibri"/>
              </a:rPr>
              <a:t>Sentence</a:t>
            </a:r>
            <a:r>
              <a:rPr sz="2300" dirty="0">
                <a:latin typeface="Calibri"/>
                <a:cs typeface="Calibri"/>
              </a:rPr>
              <a:t> </a:t>
            </a:r>
            <a:r>
              <a:rPr sz="2300" spc="15" dirty="0">
                <a:latin typeface="Calibri"/>
                <a:cs typeface="Calibri"/>
              </a:rPr>
              <a:t>boundary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10" dirty="0">
                <a:latin typeface="Calibri"/>
                <a:cs typeface="Calibri"/>
              </a:rPr>
              <a:t>Abbreviations </a:t>
            </a:r>
            <a:r>
              <a:rPr sz="2300" spc="5" dirty="0">
                <a:latin typeface="Calibri"/>
                <a:cs typeface="Calibri"/>
              </a:rPr>
              <a:t>like </a:t>
            </a:r>
            <a:r>
              <a:rPr sz="2300" spc="20" dirty="0">
                <a:latin typeface="Calibri"/>
                <a:cs typeface="Calibri"/>
              </a:rPr>
              <a:t>Inc. </a:t>
            </a:r>
            <a:r>
              <a:rPr sz="2300" spc="15" dirty="0">
                <a:latin typeface="Calibri"/>
                <a:cs typeface="Calibri"/>
              </a:rPr>
              <a:t>or</a:t>
            </a:r>
            <a:r>
              <a:rPr sz="2300" spc="-20" dirty="0">
                <a:latin typeface="Calibri"/>
                <a:cs typeface="Calibri"/>
              </a:rPr>
              <a:t> </a:t>
            </a:r>
            <a:r>
              <a:rPr sz="2300" spc="15" dirty="0">
                <a:latin typeface="Calibri"/>
                <a:cs typeface="Calibri"/>
              </a:rPr>
              <a:t>Dr.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25" dirty="0">
                <a:latin typeface="Calibri"/>
                <a:cs typeface="Calibri"/>
              </a:rPr>
              <a:t>Numbers </a:t>
            </a:r>
            <a:r>
              <a:rPr sz="2300" spc="5" dirty="0">
                <a:latin typeface="Calibri"/>
                <a:cs typeface="Calibri"/>
              </a:rPr>
              <a:t>like .02% </a:t>
            </a:r>
            <a:r>
              <a:rPr sz="2300" spc="15" dirty="0">
                <a:latin typeface="Calibri"/>
                <a:cs typeface="Calibri"/>
              </a:rPr>
              <a:t>or</a:t>
            </a:r>
            <a:r>
              <a:rPr sz="2300" spc="-20" dirty="0">
                <a:latin typeface="Calibri"/>
                <a:cs typeface="Calibri"/>
              </a:rPr>
              <a:t> </a:t>
            </a:r>
            <a:r>
              <a:rPr sz="2300" spc="5" dirty="0">
                <a:latin typeface="Calibri"/>
                <a:cs typeface="Calibri"/>
              </a:rPr>
              <a:t>4.3</a:t>
            </a:r>
            <a:endParaRPr sz="230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66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20" dirty="0">
                <a:latin typeface="Calibri"/>
                <a:cs typeface="Calibri"/>
              </a:rPr>
              <a:t>Build </a:t>
            </a:r>
            <a:r>
              <a:rPr sz="2750" spc="10" dirty="0">
                <a:latin typeface="Calibri"/>
                <a:cs typeface="Calibri"/>
              </a:rPr>
              <a:t>a </a:t>
            </a:r>
            <a:r>
              <a:rPr sz="2750" spc="5" dirty="0">
                <a:latin typeface="Calibri"/>
                <a:cs typeface="Calibri"/>
              </a:rPr>
              <a:t>binary</a:t>
            </a:r>
            <a:r>
              <a:rPr sz="2750" spc="-3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classifier</a:t>
            </a:r>
            <a:endParaRPr sz="275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6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15" dirty="0">
                <a:latin typeface="Calibri"/>
                <a:cs typeface="Calibri"/>
              </a:rPr>
              <a:t>Looks </a:t>
            </a:r>
            <a:r>
              <a:rPr sz="2300" dirty="0">
                <a:latin typeface="Calibri"/>
                <a:cs typeface="Calibri"/>
              </a:rPr>
              <a:t>at </a:t>
            </a:r>
            <a:r>
              <a:rPr sz="2300" spc="15" dirty="0">
                <a:latin typeface="Calibri"/>
                <a:cs typeface="Calibri"/>
              </a:rPr>
              <a:t>a</a:t>
            </a:r>
            <a:r>
              <a:rPr sz="2300" spc="-5" dirty="0">
                <a:latin typeface="Calibri"/>
                <a:cs typeface="Calibri"/>
              </a:rPr>
              <a:t> “.”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20" dirty="0">
                <a:latin typeface="Calibri"/>
                <a:cs typeface="Calibri"/>
              </a:rPr>
              <a:t>Decides</a:t>
            </a:r>
            <a:r>
              <a:rPr sz="2300" spc="5" dirty="0">
                <a:latin typeface="Calibri"/>
                <a:cs typeface="Calibri"/>
              </a:rPr>
              <a:t> </a:t>
            </a:r>
            <a:r>
              <a:rPr sz="2300" spc="20" dirty="0">
                <a:latin typeface="Calibri"/>
                <a:cs typeface="Calibri"/>
              </a:rPr>
              <a:t>EndOfSentence/NotEndOfSentence</a:t>
            </a:r>
            <a:endParaRPr sz="2300">
              <a:latin typeface="Calibri"/>
              <a:cs typeface="Calibri"/>
            </a:endParaRPr>
          </a:p>
          <a:p>
            <a:pPr marL="655320" lvl="1" indent="-105410">
              <a:lnSpc>
                <a:spcPct val="100000"/>
              </a:lnSpc>
              <a:spcBef>
                <a:spcPts val="60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10" dirty="0">
                <a:latin typeface="Calibri"/>
                <a:cs typeface="Calibri"/>
              </a:rPr>
              <a:t>Classifiers: </a:t>
            </a:r>
            <a:r>
              <a:rPr sz="2300" spc="-90" dirty="0">
                <a:latin typeface="Calibri"/>
                <a:cs typeface="Calibri"/>
              </a:rPr>
              <a:t>hand-­‐written </a:t>
            </a:r>
            <a:r>
              <a:rPr sz="2300" spc="10" dirty="0">
                <a:latin typeface="Calibri"/>
                <a:cs typeface="Calibri"/>
              </a:rPr>
              <a:t>rules, </a:t>
            </a:r>
            <a:r>
              <a:rPr sz="2300" spc="5" dirty="0">
                <a:latin typeface="Calibri"/>
                <a:cs typeface="Calibri"/>
              </a:rPr>
              <a:t>regular </a:t>
            </a:r>
            <a:r>
              <a:rPr sz="2300" spc="20" dirty="0">
                <a:latin typeface="Calibri"/>
                <a:cs typeface="Calibri"/>
              </a:rPr>
              <a:t>expressions, </a:t>
            </a:r>
            <a:r>
              <a:rPr sz="2300" spc="15" dirty="0">
                <a:latin typeface="Calibri"/>
                <a:cs typeface="Calibri"/>
              </a:rPr>
              <a:t>or</a:t>
            </a:r>
            <a:r>
              <a:rPr sz="2300" spc="160" dirty="0">
                <a:latin typeface="Calibri"/>
                <a:cs typeface="Calibri"/>
              </a:rPr>
              <a:t> </a:t>
            </a:r>
            <a:r>
              <a:rPr sz="2300" spc="-70" dirty="0">
                <a:latin typeface="Calibri"/>
                <a:cs typeface="Calibri"/>
              </a:rPr>
              <a:t>machine-­‐learning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87355" y="820557"/>
            <a:ext cx="8192134" cy="1048385"/>
          </a:xfrm>
          <a:prstGeom prst="rect">
            <a:avLst/>
          </a:prstGeom>
        </p:spPr>
        <p:txBody>
          <a:bodyPr vert="horz" wrap="square" lIns="0" tIns="121920" rIns="0" bIns="0" rtlCol="0">
            <a:spAutoFit/>
          </a:bodyPr>
          <a:lstStyle/>
          <a:p>
            <a:pPr marL="12700" marR="5080">
              <a:lnSpc>
                <a:spcPts val="3579"/>
              </a:lnSpc>
              <a:spcBef>
                <a:spcPts val="960"/>
              </a:spcBef>
            </a:pPr>
            <a:r>
              <a:rPr spc="10" dirty="0"/>
              <a:t>Determining </a:t>
            </a:r>
            <a:r>
              <a:rPr spc="20" dirty="0"/>
              <a:t>if </a:t>
            </a:r>
            <a:r>
              <a:rPr spc="10" dirty="0"/>
              <a:t>a </a:t>
            </a:r>
            <a:r>
              <a:rPr dirty="0"/>
              <a:t>word </a:t>
            </a:r>
            <a:r>
              <a:rPr spc="20" dirty="0"/>
              <a:t>is </a:t>
            </a:r>
            <a:r>
              <a:rPr spc="-225" dirty="0"/>
              <a:t>end-­‐of-­‐sentence:  </a:t>
            </a:r>
            <a:r>
              <a:rPr spc="10" dirty="0"/>
              <a:t>a </a:t>
            </a:r>
            <a:r>
              <a:rPr spc="5" dirty="0"/>
              <a:t>Decision</a:t>
            </a:r>
            <a:r>
              <a:rPr spc="-15" dirty="0"/>
              <a:t> </a:t>
            </a:r>
            <a:r>
              <a:rPr spc="5" dirty="0"/>
              <a:t>Tree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227808" y="2088857"/>
            <a:ext cx="5253858" cy="43348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654875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0" dirty="0"/>
              <a:t>Regular </a:t>
            </a:r>
            <a:r>
              <a:rPr spc="-5" dirty="0"/>
              <a:t>Expressions:</a:t>
            </a:r>
            <a:r>
              <a:rPr spc="-60" dirty="0"/>
              <a:t> </a:t>
            </a:r>
            <a:r>
              <a:rPr dirty="0"/>
              <a:t>Disjunctions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61568" y="2282768"/>
            <a:ext cx="5001260" cy="4489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12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0" dirty="0">
                <a:latin typeface="Calibri"/>
                <a:cs typeface="Calibri"/>
              </a:rPr>
              <a:t>Letters </a:t>
            </a:r>
            <a:r>
              <a:rPr sz="2750" spc="15" dirty="0">
                <a:latin typeface="Calibri"/>
                <a:cs typeface="Calibri"/>
              </a:rPr>
              <a:t>inside </a:t>
            </a:r>
            <a:r>
              <a:rPr sz="2750" spc="5" dirty="0">
                <a:latin typeface="Calibri"/>
                <a:cs typeface="Calibri"/>
              </a:rPr>
              <a:t>square </a:t>
            </a:r>
            <a:r>
              <a:rPr sz="2750" dirty="0">
                <a:latin typeface="Calibri"/>
                <a:cs typeface="Calibri"/>
              </a:rPr>
              <a:t>brackets</a:t>
            </a:r>
            <a:r>
              <a:rPr sz="2750" spc="-45" dirty="0">
                <a:latin typeface="Calibri"/>
                <a:cs typeface="Calibri"/>
              </a:rPr>
              <a:t> </a:t>
            </a:r>
            <a:r>
              <a:rPr sz="2750" spc="15" dirty="0">
                <a:latin typeface="Calibri"/>
                <a:cs typeface="Calibri"/>
              </a:rPr>
              <a:t>[]</a:t>
            </a:r>
            <a:endParaRPr sz="27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61568" y="4334194"/>
            <a:ext cx="2595245" cy="4489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12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0" dirty="0">
                <a:latin typeface="Calibri"/>
                <a:cs typeface="Calibri"/>
              </a:rPr>
              <a:t>Ranges</a:t>
            </a:r>
            <a:r>
              <a:rPr sz="2750" spc="-75" dirty="0">
                <a:latin typeface="Calibri"/>
                <a:cs typeface="Calibri"/>
              </a:rPr>
              <a:t> </a:t>
            </a:r>
            <a:r>
              <a:rPr sz="2750" spc="25" dirty="0">
                <a:solidFill>
                  <a:srgbClr val="CC0000"/>
                </a:solidFill>
                <a:latin typeface="Courier New"/>
                <a:cs typeface="Courier New"/>
              </a:rPr>
              <a:t>[A-Z]</a:t>
            </a:r>
            <a:endParaRPr sz="2750">
              <a:latin typeface="Courier New"/>
              <a:cs typeface="Courier New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1774790" y="2879690"/>
          <a:ext cx="7128508" cy="12832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642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42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7736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-1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Pattern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Matches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7723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20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[wW]oodchuck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latin typeface="Calibri"/>
                          <a:cs typeface="Calibri"/>
                        </a:rPr>
                        <a:t>Woodchuck,</a:t>
                      </a:r>
                      <a:r>
                        <a:rPr sz="2100" spc="1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-10" dirty="0">
                          <a:latin typeface="Calibri"/>
                          <a:cs typeface="Calibri"/>
                        </a:rPr>
                        <a:t>woodchuck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7786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20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[1234567890]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20" dirty="0">
                          <a:latin typeface="Calibri"/>
                          <a:cs typeface="Calibri"/>
                        </a:rPr>
                        <a:t>Any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15" dirty="0">
                          <a:latin typeface="Calibri"/>
                          <a:cs typeface="Calibri"/>
                        </a:rPr>
                        <a:t>digit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883707" y="4875825"/>
          <a:ext cx="9357995" cy="17109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278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473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7736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-1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Pattern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Matches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7723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[A-Z]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15" dirty="0">
                          <a:latin typeface="Calibri"/>
                          <a:cs typeface="Calibri"/>
                        </a:rPr>
                        <a:t>An </a:t>
                      </a:r>
                      <a:r>
                        <a:rPr sz="2100" spc="-10" dirty="0">
                          <a:latin typeface="Calibri"/>
                          <a:cs typeface="Calibri"/>
                        </a:rPr>
                        <a:t>upper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case</a:t>
                      </a:r>
                      <a:r>
                        <a:rPr sz="2100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dirty="0">
                          <a:latin typeface="Calibri"/>
                          <a:cs typeface="Calibri"/>
                        </a:rPr>
                        <a:t>letter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D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renched</a:t>
                      </a:r>
                      <a:r>
                        <a:rPr sz="2100" spc="8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Blossoms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7736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[a-z]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10" dirty="0">
                          <a:latin typeface="Calibri"/>
                          <a:cs typeface="Calibri"/>
                        </a:rPr>
                        <a:t>A </a:t>
                      </a:r>
                      <a:r>
                        <a:rPr sz="2100" dirty="0">
                          <a:latin typeface="Calibri"/>
                          <a:cs typeface="Calibri"/>
                        </a:rPr>
                        <a:t>lower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case</a:t>
                      </a:r>
                      <a:r>
                        <a:rPr sz="2100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dirty="0">
                          <a:latin typeface="Calibri"/>
                          <a:cs typeface="Calibri"/>
                        </a:rPr>
                        <a:t>letter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u="sng" spc="-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m</a:t>
                      </a:r>
                      <a:r>
                        <a:rPr sz="2100" spc="-5" dirty="0">
                          <a:latin typeface="Courier New"/>
                          <a:cs typeface="Courier New"/>
                        </a:rPr>
                        <a:t>y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beans were</a:t>
                      </a:r>
                      <a:r>
                        <a:rPr sz="2100" spc="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impatient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7735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[0-9]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10" dirty="0">
                          <a:latin typeface="Calibri"/>
                          <a:cs typeface="Calibri"/>
                        </a:rPr>
                        <a:t>A single</a:t>
                      </a:r>
                      <a:r>
                        <a:rPr sz="2100" spc="-12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digit</a:t>
                      </a:r>
                      <a:r>
                        <a:rPr sz="2100" spc="-5" dirty="0">
                          <a:latin typeface="Courier New"/>
                          <a:cs typeface="Courier New"/>
                        </a:rPr>
                        <a:t>Chapte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95"/>
                        </a:spcBef>
                        <a:tabLst>
                          <a:tab pos="1377950" algn="l"/>
                        </a:tabLst>
                      </a:pPr>
                      <a:r>
                        <a:rPr sz="2100" spc="10" dirty="0">
                          <a:latin typeface="Courier New"/>
                          <a:cs typeface="Courier New"/>
                        </a:rPr>
                        <a:t>r	</a:t>
                      </a:r>
                      <a:r>
                        <a:rPr sz="2100" u="sng" spc="-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1</a:t>
                      </a:r>
                      <a:r>
                        <a:rPr sz="2100" spc="-5" dirty="0">
                          <a:latin typeface="Courier New"/>
                          <a:cs typeface="Courier New"/>
                        </a:rPr>
                        <a:t>: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Down </a:t>
                      </a:r>
                      <a:r>
                        <a:rPr sz="2100" spc="-10" dirty="0">
                          <a:latin typeface="Courier New"/>
                          <a:cs typeface="Courier New"/>
                        </a:rPr>
                        <a:t>the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Rabbit</a:t>
                      </a:r>
                      <a:r>
                        <a:rPr sz="2100" spc="9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Hole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8208009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More sophisticated decision </a:t>
            </a:r>
            <a:r>
              <a:rPr spc="15" dirty="0"/>
              <a:t>tree</a:t>
            </a:r>
            <a:r>
              <a:rPr spc="-40" dirty="0"/>
              <a:t> </a:t>
            </a:r>
            <a:r>
              <a:rPr spc="5" dirty="0"/>
              <a:t>features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53993"/>
            <a:ext cx="9080500" cy="3642360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57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30" dirty="0">
                <a:latin typeface="Calibri"/>
                <a:cs typeface="Calibri"/>
              </a:rPr>
              <a:t>Case </a:t>
            </a:r>
            <a:r>
              <a:rPr sz="3250" spc="20" dirty="0">
                <a:latin typeface="Calibri"/>
                <a:cs typeface="Calibri"/>
              </a:rPr>
              <a:t>of </a:t>
            </a:r>
            <a:r>
              <a:rPr sz="3250" spc="25" dirty="0">
                <a:latin typeface="Calibri"/>
                <a:cs typeface="Calibri"/>
              </a:rPr>
              <a:t>word </a:t>
            </a:r>
            <a:r>
              <a:rPr sz="3250" spc="5" dirty="0">
                <a:latin typeface="Calibri"/>
                <a:cs typeface="Calibri"/>
              </a:rPr>
              <a:t>with </a:t>
            </a:r>
            <a:r>
              <a:rPr sz="3250" spc="10" dirty="0">
                <a:latin typeface="Calibri"/>
                <a:cs typeface="Calibri"/>
              </a:rPr>
              <a:t>“.”: </a:t>
            </a:r>
            <a:r>
              <a:rPr sz="3250" spc="20" dirty="0">
                <a:latin typeface="Calibri"/>
                <a:cs typeface="Calibri"/>
              </a:rPr>
              <a:t>Upper, </a:t>
            </a:r>
            <a:r>
              <a:rPr sz="3250" spc="15" dirty="0">
                <a:latin typeface="Calibri"/>
                <a:cs typeface="Calibri"/>
              </a:rPr>
              <a:t>Lower, </a:t>
            </a:r>
            <a:r>
              <a:rPr sz="3250" spc="30" dirty="0">
                <a:latin typeface="Calibri"/>
                <a:cs typeface="Calibri"/>
              </a:rPr>
              <a:t>Cap,</a:t>
            </a:r>
            <a:r>
              <a:rPr sz="3250" spc="-110" dirty="0">
                <a:latin typeface="Calibri"/>
                <a:cs typeface="Calibri"/>
              </a:rPr>
              <a:t> </a:t>
            </a:r>
            <a:r>
              <a:rPr sz="3250" spc="20" dirty="0">
                <a:latin typeface="Calibri"/>
                <a:cs typeface="Calibri"/>
              </a:rPr>
              <a:t>Number</a:t>
            </a:r>
            <a:endParaRPr sz="32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484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30" dirty="0">
                <a:latin typeface="Calibri"/>
                <a:cs typeface="Calibri"/>
              </a:rPr>
              <a:t>Case </a:t>
            </a:r>
            <a:r>
              <a:rPr sz="3250" spc="20" dirty="0">
                <a:latin typeface="Calibri"/>
                <a:cs typeface="Calibri"/>
              </a:rPr>
              <a:t>of word </a:t>
            </a:r>
            <a:r>
              <a:rPr sz="3250" spc="15" dirty="0">
                <a:latin typeface="Calibri"/>
                <a:cs typeface="Calibri"/>
              </a:rPr>
              <a:t>after </a:t>
            </a:r>
            <a:r>
              <a:rPr sz="3250" spc="10" dirty="0">
                <a:latin typeface="Calibri"/>
                <a:cs typeface="Calibri"/>
              </a:rPr>
              <a:t>“.”: </a:t>
            </a:r>
            <a:r>
              <a:rPr sz="3250" spc="20" dirty="0">
                <a:latin typeface="Calibri"/>
                <a:cs typeface="Calibri"/>
              </a:rPr>
              <a:t>Upper, </a:t>
            </a:r>
            <a:r>
              <a:rPr sz="3250" spc="15" dirty="0">
                <a:latin typeface="Calibri"/>
                <a:cs typeface="Calibri"/>
              </a:rPr>
              <a:t>Lower, </a:t>
            </a:r>
            <a:r>
              <a:rPr sz="3250" spc="30" dirty="0">
                <a:latin typeface="Calibri"/>
                <a:cs typeface="Calibri"/>
              </a:rPr>
              <a:t>Cap,</a:t>
            </a:r>
            <a:r>
              <a:rPr sz="3250" spc="-95" dirty="0">
                <a:latin typeface="Calibri"/>
                <a:cs typeface="Calibri"/>
              </a:rPr>
              <a:t> </a:t>
            </a:r>
            <a:r>
              <a:rPr sz="3250" spc="20" dirty="0">
                <a:latin typeface="Calibri"/>
                <a:cs typeface="Calibri"/>
              </a:rPr>
              <a:t>Number</a:t>
            </a:r>
            <a:endParaRPr sz="32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  <a:buClr>
                <a:srgbClr val="CC0000"/>
              </a:buClr>
              <a:buFont typeface="Times New Roman"/>
              <a:buChar char="•"/>
            </a:pPr>
            <a:endParaRPr sz="38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15" dirty="0">
                <a:latin typeface="Calibri"/>
                <a:cs typeface="Calibri"/>
              </a:rPr>
              <a:t>Numeric</a:t>
            </a:r>
            <a:r>
              <a:rPr sz="3250" dirty="0">
                <a:latin typeface="Calibri"/>
                <a:cs typeface="Calibri"/>
              </a:rPr>
              <a:t> </a:t>
            </a:r>
            <a:r>
              <a:rPr sz="3250" spc="15" dirty="0">
                <a:latin typeface="Calibri"/>
                <a:cs typeface="Calibri"/>
              </a:rPr>
              <a:t>features</a:t>
            </a:r>
            <a:endParaRPr sz="32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400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15" dirty="0">
                <a:latin typeface="Calibri"/>
                <a:cs typeface="Calibri"/>
              </a:rPr>
              <a:t>Length </a:t>
            </a:r>
            <a:r>
              <a:rPr sz="2750" spc="5" dirty="0">
                <a:latin typeface="Calibri"/>
                <a:cs typeface="Calibri"/>
              </a:rPr>
              <a:t>of </a:t>
            </a:r>
            <a:r>
              <a:rPr sz="2750" dirty="0">
                <a:latin typeface="Calibri"/>
                <a:cs typeface="Calibri"/>
              </a:rPr>
              <a:t>word </a:t>
            </a:r>
            <a:r>
              <a:rPr sz="2750" spc="15" dirty="0">
                <a:latin typeface="Calibri"/>
                <a:cs typeface="Calibri"/>
              </a:rPr>
              <a:t>with</a:t>
            </a:r>
            <a:r>
              <a:rPr sz="2750" spc="-20" dirty="0">
                <a:latin typeface="Calibri"/>
                <a:cs typeface="Calibri"/>
              </a:rPr>
              <a:t> </a:t>
            </a:r>
            <a:r>
              <a:rPr sz="2750" spc="15" dirty="0">
                <a:latin typeface="Calibri"/>
                <a:cs typeface="Calibri"/>
              </a:rPr>
              <a:t>“.”</a:t>
            </a:r>
            <a:endParaRPr sz="27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355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10" dirty="0">
                <a:latin typeface="Calibri"/>
                <a:cs typeface="Calibri"/>
              </a:rPr>
              <a:t>Probability(word </a:t>
            </a:r>
            <a:r>
              <a:rPr sz="2750" spc="15" dirty="0">
                <a:latin typeface="Calibri"/>
                <a:cs typeface="Calibri"/>
              </a:rPr>
              <a:t>with </a:t>
            </a:r>
            <a:r>
              <a:rPr sz="2750" spc="20" dirty="0">
                <a:latin typeface="Calibri"/>
                <a:cs typeface="Calibri"/>
              </a:rPr>
              <a:t>“.” </a:t>
            </a:r>
            <a:r>
              <a:rPr sz="2750" spc="5" dirty="0">
                <a:latin typeface="Calibri"/>
                <a:cs typeface="Calibri"/>
              </a:rPr>
              <a:t>occurs </a:t>
            </a:r>
            <a:r>
              <a:rPr sz="2750" dirty="0">
                <a:latin typeface="Calibri"/>
                <a:cs typeface="Calibri"/>
              </a:rPr>
              <a:t>at</a:t>
            </a:r>
            <a:r>
              <a:rPr sz="2750" spc="-50" dirty="0">
                <a:latin typeface="Calibri"/>
                <a:cs typeface="Calibri"/>
              </a:rPr>
              <a:t> </a:t>
            </a:r>
            <a:r>
              <a:rPr sz="2750" spc="-254" dirty="0">
                <a:latin typeface="Calibri"/>
                <a:cs typeface="Calibri"/>
              </a:rPr>
              <a:t>end-­‐of-­‐s)</a:t>
            </a:r>
            <a:endParaRPr sz="27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430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10" dirty="0">
                <a:latin typeface="Calibri"/>
                <a:cs typeface="Calibri"/>
              </a:rPr>
              <a:t>Probability(word after </a:t>
            </a:r>
            <a:r>
              <a:rPr sz="2750" spc="20" dirty="0">
                <a:latin typeface="Calibri"/>
                <a:cs typeface="Calibri"/>
              </a:rPr>
              <a:t>“.” </a:t>
            </a:r>
            <a:r>
              <a:rPr sz="2750" spc="5" dirty="0">
                <a:latin typeface="Calibri"/>
                <a:cs typeface="Calibri"/>
              </a:rPr>
              <a:t>occurs </a:t>
            </a:r>
            <a:r>
              <a:rPr sz="2750" dirty="0">
                <a:latin typeface="Calibri"/>
                <a:cs typeface="Calibri"/>
              </a:rPr>
              <a:t>at</a:t>
            </a:r>
            <a:r>
              <a:rPr sz="2750" spc="-40" dirty="0">
                <a:latin typeface="Calibri"/>
                <a:cs typeface="Calibri"/>
              </a:rPr>
              <a:t> </a:t>
            </a:r>
            <a:r>
              <a:rPr sz="2750" spc="-170" dirty="0">
                <a:latin typeface="Calibri"/>
                <a:cs typeface="Calibri"/>
              </a:rPr>
              <a:t>beginning-­‐of-­‐s)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572643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0" dirty="0"/>
              <a:t>Implementing </a:t>
            </a:r>
            <a:r>
              <a:rPr spc="5" dirty="0"/>
              <a:t>Decision</a:t>
            </a:r>
            <a:r>
              <a:rPr spc="-55" dirty="0"/>
              <a:t> </a:t>
            </a:r>
            <a:r>
              <a:rPr spc="10" dirty="0"/>
              <a:t>Trees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87410"/>
            <a:ext cx="9084945" cy="3198495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1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5" dirty="0">
                <a:latin typeface="Calibri"/>
                <a:cs typeface="Calibri"/>
              </a:rPr>
              <a:t>A decision </a:t>
            </a:r>
            <a:r>
              <a:rPr sz="2750" spc="5" dirty="0">
                <a:latin typeface="Calibri"/>
                <a:cs typeface="Calibri"/>
              </a:rPr>
              <a:t>tree </a:t>
            </a:r>
            <a:r>
              <a:rPr sz="2750" spc="15" dirty="0">
                <a:latin typeface="Calibri"/>
                <a:cs typeface="Calibri"/>
              </a:rPr>
              <a:t>is </a:t>
            </a:r>
            <a:r>
              <a:rPr sz="2750" spc="5" dirty="0">
                <a:latin typeface="Calibri"/>
                <a:cs typeface="Calibri"/>
              </a:rPr>
              <a:t>just an </a:t>
            </a:r>
            <a:r>
              <a:rPr sz="2750" spc="-200" dirty="0">
                <a:latin typeface="Calibri"/>
                <a:cs typeface="Calibri"/>
              </a:rPr>
              <a:t>if-­‐then-­‐else</a:t>
            </a:r>
            <a:r>
              <a:rPr sz="2750" spc="-6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statement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2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20" dirty="0">
                <a:latin typeface="Calibri"/>
                <a:cs typeface="Calibri"/>
              </a:rPr>
              <a:t>The </a:t>
            </a:r>
            <a:r>
              <a:rPr sz="2750" spc="15" dirty="0">
                <a:latin typeface="Calibri"/>
                <a:cs typeface="Calibri"/>
              </a:rPr>
              <a:t>interesting </a:t>
            </a:r>
            <a:r>
              <a:rPr sz="2750" spc="5" dirty="0">
                <a:latin typeface="Calibri"/>
                <a:cs typeface="Calibri"/>
              </a:rPr>
              <a:t>research </a:t>
            </a:r>
            <a:r>
              <a:rPr sz="2750" spc="15" dirty="0">
                <a:latin typeface="Calibri"/>
                <a:cs typeface="Calibri"/>
              </a:rPr>
              <a:t>is </a:t>
            </a:r>
            <a:r>
              <a:rPr sz="2750" spc="10" dirty="0">
                <a:latin typeface="Calibri"/>
                <a:cs typeface="Calibri"/>
              </a:rPr>
              <a:t>choosing </a:t>
            </a:r>
            <a:r>
              <a:rPr sz="2750" spc="15" dirty="0">
                <a:latin typeface="Calibri"/>
                <a:cs typeface="Calibri"/>
              </a:rPr>
              <a:t>the</a:t>
            </a:r>
            <a:r>
              <a:rPr sz="2750" spc="-7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features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2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10" dirty="0">
                <a:latin typeface="Calibri"/>
                <a:cs typeface="Calibri"/>
              </a:rPr>
              <a:t>Setting up </a:t>
            </a:r>
            <a:r>
              <a:rPr sz="2750" spc="15" dirty="0">
                <a:latin typeface="Calibri"/>
                <a:cs typeface="Calibri"/>
              </a:rPr>
              <a:t>the </a:t>
            </a:r>
            <a:r>
              <a:rPr sz="2750" spc="5" dirty="0">
                <a:latin typeface="Calibri"/>
                <a:cs typeface="Calibri"/>
              </a:rPr>
              <a:t>structure </a:t>
            </a:r>
            <a:r>
              <a:rPr sz="2750" spc="15" dirty="0">
                <a:latin typeface="Calibri"/>
                <a:cs typeface="Calibri"/>
              </a:rPr>
              <a:t>is often too </a:t>
            </a:r>
            <a:r>
              <a:rPr sz="2750" dirty="0">
                <a:latin typeface="Calibri"/>
                <a:cs typeface="Calibri"/>
              </a:rPr>
              <a:t>hard </a:t>
            </a:r>
            <a:r>
              <a:rPr sz="2750" spc="15" dirty="0">
                <a:latin typeface="Calibri"/>
                <a:cs typeface="Calibri"/>
              </a:rPr>
              <a:t>to </a:t>
            </a:r>
            <a:r>
              <a:rPr sz="2750" spc="10" dirty="0">
                <a:latin typeface="Calibri"/>
                <a:cs typeface="Calibri"/>
              </a:rPr>
              <a:t>do by</a:t>
            </a:r>
            <a:r>
              <a:rPr sz="2750" spc="-85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hand</a:t>
            </a:r>
            <a:endParaRPr sz="2750">
              <a:latin typeface="Calibri"/>
              <a:cs typeface="Calibri"/>
            </a:endParaRPr>
          </a:p>
          <a:p>
            <a:pPr marL="104775" marR="968375" lvl="1" indent="-104775" algn="r">
              <a:lnSpc>
                <a:spcPct val="100000"/>
              </a:lnSpc>
              <a:spcBef>
                <a:spcPts val="655"/>
              </a:spcBef>
              <a:buSzPct val="95652"/>
              <a:buFont typeface="Times New Roman"/>
              <a:buChar char="•"/>
              <a:tabLst>
                <a:tab pos="104775" algn="l"/>
              </a:tabLst>
            </a:pPr>
            <a:r>
              <a:rPr sz="2300" spc="-85" dirty="0">
                <a:latin typeface="Calibri"/>
                <a:cs typeface="Calibri"/>
              </a:rPr>
              <a:t>Hand-­‐building </a:t>
            </a:r>
            <a:r>
              <a:rPr sz="2300" spc="10" dirty="0">
                <a:latin typeface="Calibri"/>
                <a:cs typeface="Calibri"/>
              </a:rPr>
              <a:t>only </a:t>
            </a:r>
            <a:r>
              <a:rPr sz="2300" spc="15" dirty="0">
                <a:latin typeface="Calibri"/>
                <a:cs typeface="Calibri"/>
              </a:rPr>
              <a:t>possible </a:t>
            </a:r>
            <a:r>
              <a:rPr sz="2300" spc="20" dirty="0">
                <a:latin typeface="Calibri"/>
                <a:cs typeface="Calibri"/>
              </a:rPr>
              <a:t>for </a:t>
            </a:r>
            <a:r>
              <a:rPr sz="2300" dirty="0">
                <a:latin typeface="Calibri"/>
                <a:cs typeface="Calibri"/>
              </a:rPr>
              <a:t>very </a:t>
            </a:r>
            <a:r>
              <a:rPr sz="2300" spc="15" dirty="0">
                <a:latin typeface="Calibri"/>
                <a:cs typeface="Calibri"/>
              </a:rPr>
              <a:t>simple features,</a:t>
            </a:r>
            <a:r>
              <a:rPr sz="2300" spc="145" dirty="0">
                <a:latin typeface="Calibri"/>
                <a:cs typeface="Calibri"/>
              </a:rPr>
              <a:t> </a:t>
            </a:r>
            <a:r>
              <a:rPr sz="2300" spc="15" dirty="0">
                <a:latin typeface="Calibri"/>
                <a:cs typeface="Calibri"/>
              </a:rPr>
              <a:t>domains</a:t>
            </a:r>
            <a:endParaRPr sz="2300">
              <a:latin typeface="Calibri"/>
              <a:cs typeface="Calibri"/>
            </a:endParaRPr>
          </a:p>
          <a:p>
            <a:pPr marL="259715" marR="968375" lvl="2" indent="-259715" algn="r">
              <a:lnSpc>
                <a:spcPct val="100000"/>
              </a:lnSpc>
              <a:spcBef>
                <a:spcPts val="605"/>
              </a:spcBef>
              <a:buClr>
                <a:srgbClr val="CC0000"/>
              </a:buClr>
              <a:buFont typeface="Times New Roman"/>
              <a:buChar char="•"/>
              <a:tabLst>
                <a:tab pos="259715" algn="l"/>
                <a:tab pos="260350" algn="l"/>
              </a:tabLst>
            </a:pPr>
            <a:r>
              <a:rPr sz="2300" spc="20" dirty="0">
                <a:latin typeface="Calibri"/>
                <a:cs typeface="Calibri"/>
              </a:rPr>
              <a:t>For </a:t>
            </a:r>
            <a:r>
              <a:rPr sz="2300" spc="15" dirty="0">
                <a:latin typeface="Calibri"/>
                <a:cs typeface="Calibri"/>
              </a:rPr>
              <a:t>numeric features, </a:t>
            </a:r>
            <a:r>
              <a:rPr sz="2300" spc="5" dirty="0">
                <a:latin typeface="Calibri"/>
                <a:cs typeface="Calibri"/>
              </a:rPr>
              <a:t>it’s </a:t>
            </a:r>
            <a:r>
              <a:rPr sz="2300" spc="20" dirty="0">
                <a:latin typeface="Calibri"/>
                <a:cs typeface="Calibri"/>
              </a:rPr>
              <a:t>too </a:t>
            </a:r>
            <a:r>
              <a:rPr sz="2300" spc="5" dirty="0">
                <a:latin typeface="Calibri"/>
                <a:cs typeface="Calibri"/>
              </a:rPr>
              <a:t>hard </a:t>
            </a:r>
            <a:r>
              <a:rPr sz="2300" spc="20" dirty="0">
                <a:latin typeface="Calibri"/>
                <a:cs typeface="Calibri"/>
              </a:rPr>
              <a:t>to </a:t>
            </a:r>
            <a:r>
              <a:rPr sz="2300" spc="15" dirty="0">
                <a:latin typeface="Calibri"/>
                <a:cs typeface="Calibri"/>
              </a:rPr>
              <a:t>pick </a:t>
            </a:r>
            <a:r>
              <a:rPr sz="2300" spc="20" dirty="0">
                <a:latin typeface="Calibri"/>
                <a:cs typeface="Calibri"/>
              </a:rPr>
              <a:t>each</a:t>
            </a:r>
            <a:r>
              <a:rPr sz="2300" spc="-25" dirty="0">
                <a:latin typeface="Calibri"/>
                <a:cs typeface="Calibri"/>
              </a:rPr>
              <a:t> </a:t>
            </a:r>
            <a:r>
              <a:rPr sz="2300" spc="20" dirty="0">
                <a:latin typeface="Calibri"/>
                <a:cs typeface="Calibri"/>
              </a:rPr>
              <a:t>threshold</a:t>
            </a:r>
            <a:endParaRPr sz="2300">
              <a:latin typeface="Calibri"/>
              <a:cs typeface="Calibri"/>
            </a:endParaRPr>
          </a:p>
          <a:p>
            <a:pPr marL="810895" marR="5080" lvl="1" indent="-260350">
              <a:lnSpc>
                <a:spcPct val="100600"/>
              </a:lnSpc>
              <a:spcBef>
                <a:spcPts val="585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15" dirty="0">
                <a:latin typeface="Calibri"/>
                <a:cs typeface="Calibri"/>
              </a:rPr>
              <a:t>Instead, </a:t>
            </a:r>
            <a:r>
              <a:rPr sz="2300" spc="25" dirty="0">
                <a:latin typeface="Calibri"/>
                <a:cs typeface="Calibri"/>
              </a:rPr>
              <a:t>structure </a:t>
            </a:r>
            <a:r>
              <a:rPr sz="2300" spc="10" dirty="0">
                <a:latin typeface="Calibri"/>
                <a:cs typeface="Calibri"/>
              </a:rPr>
              <a:t>usually </a:t>
            </a:r>
            <a:r>
              <a:rPr sz="2300" spc="5" dirty="0">
                <a:latin typeface="Calibri"/>
                <a:cs typeface="Calibri"/>
              </a:rPr>
              <a:t>learned </a:t>
            </a:r>
            <a:r>
              <a:rPr sz="2300" spc="20" dirty="0">
                <a:latin typeface="Calibri"/>
                <a:cs typeface="Calibri"/>
              </a:rPr>
              <a:t>by machine </a:t>
            </a:r>
            <a:r>
              <a:rPr sz="2300" spc="5" dirty="0">
                <a:latin typeface="Calibri"/>
                <a:cs typeface="Calibri"/>
              </a:rPr>
              <a:t>learning </a:t>
            </a:r>
            <a:r>
              <a:rPr sz="2300" spc="20" dirty="0">
                <a:latin typeface="Calibri"/>
                <a:cs typeface="Calibri"/>
              </a:rPr>
              <a:t>from </a:t>
            </a:r>
            <a:r>
              <a:rPr sz="2300" spc="15" dirty="0">
                <a:latin typeface="Calibri"/>
                <a:cs typeface="Calibri"/>
              </a:rPr>
              <a:t>a </a:t>
            </a:r>
            <a:r>
              <a:rPr sz="2300" spc="5" dirty="0">
                <a:latin typeface="Calibri"/>
                <a:cs typeface="Calibri"/>
              </a:rPr>
              <a:t>training  </a:t>
            </a:r>
            <a:r>
              <a:rPr sz="2300" spc="20" dirty="0">
                <a:latin typeface="Calibri"/>
                <a:cs typeface="Calibri"/>
              </a:rPr>
              <a:t>corpus</a:t>
            </a:r>
            <a:endParaRPr sz="2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6901180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Decision </a:t>
            </a:r>
            <a:r>
              <a:rPr spc="10" dirty="0"/>
              <a:t>Trees </a:t>
            </a:r>
            <a:r>
              <a:rPr spc="-5" dirty="0"/>
              <a:t>and </a:t>
            </a:r>
            <a:r>
              <a:rPr spc="5" dirty="0"/>
              <a:t>other</a:t>
            </a:r>
            <a:r>
              <a:rPr spc="-20" dirty="0"/>
              <a:t> </a:t>
            </a:r>
            <a:r>
              <a:rPr spc="5" dirty="0"/>
              <a:t>classifiers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72557"/>
            <a:ext cx="8832215" cy="3763010"/>
          </a:xfrm>
          <a:prstGeom prst="rect">
            <a:avLst/>
          </a:prstGeom>
        </p:spPr>
        <p:txBody>
          <a:bodyPr vert="horz" wrap="square" lIns="0" tIns="110490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7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20" dirty="0">
                <a:latin typeface="Calibri"/>
                <a:cs typeface="Calibri"/>
              </a:rPr>
              <a:t>We </a:t>
            </a:r>
            <a:r>
              <a:rPr sz="3250" spc="25" dirty="0">
                <a:latin typeface="Calibri"/>
                <a:cs typeface="Calibri"/>
              </a:rPr>
              <a:t>can </a:t>
            </a:r>
            <a:r>
              <a:rPr sz="3250" spc="15" dirty="0">
                <a:latin typeface="Calibri"/>
                <a:cs typeface="Calibri"/>
              </a:rPr>
              <a:t>think </a:t>
            </a:r>
            <a:r>
              <a:rPr sz="3250" spc="20" dirty="0">
                <a:latin typeface="Calibri"/>
                <a:cs typeface="Calibri"/>
              </a:rPr>
              <a:t>of the </a:t>
            </a:r>
            <a:r>
              <a:rPr sz="3250" spc="15" dirty="0">
                <a:latin typeface="Calibri"/>
                <a:cs typeface="Calibri"/>
              </a:rPr>
              <a:t>questions </a:t>
            </a:r>
            <a:r>
              <a:rPr sz="3250" dirty="0">
                <a:latin typeface="Calibri"/>
                <a:cs typeface="Calibri"/>
              </a:rPr>
              <a:t>in </a:t>
            </a:r>
            <a:r>
              <a:rPr sz="3250" spc="15" dirty="0">
                <a:latin typeface="Calibri"/>
                <a:cs typeface="Calibri"/>
              </a:rPr>
              <a:t>a </a:t>
            </a:r>
            <a:r>
              <a:rPr sz="3250" spc="10" dirty="0">
                <a:latin typeface="Calibri"/>
                <a:cs typeface="Calibri"/>
              </a:rPr>
              <a:t>decision</a:t>
            </a:r>
            <a:r>
              <a:rPr sz="3250" spc="-85" dirty="0">
                <a:latin typeface="Calibri"/>
                <a:cs typeface="Calibri"/>
              </a:rPr>
              <a:t> </a:t>
            </a:r>
            <a:r>
              <a:rPr sz="3250" spc="5" dirty="0">
                <a:latin typeface="Calibri"/>
                <a:cs typeface="Calibri"/>
              </a:rPr>
              <a:t>tree</a:t>
            </a:r>
            <a:endParaRPr sz="3250">
              <a:latin typeface="Calibri"/>
              <a:cs typeface="Calibri"/>
            </a:endParaRPr>
          </a:p>
          <a:p>
            <a:pPr marL="411480" marR="5080" indent="-399415">
              <a:lnSpc>
                <a:spcPct val="101200"/>
              </a:lnSpc>
              <a:spcBef>
                <a:spcPts val="73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3250" spc="15" dirty="0">
                <a:latin typeface="Calibri"/>
                <a:cs typeface="Calibri"/>
              </a:rPr>
              <a:t>As features </a:t>
            </a:r>
            <a:r>
              <a:rPr sz="3250" spc="25" dirty="0">
                <a:latin typeface="Calibri"/>
                <a:cs typeface="Calibri"/>
              </a:rPr>
              <a:t>that </a:t>
            </a:r>
            <a:r>
              <a:rPr sz="3250" spc="15" dirty="0">
                <a:latin typeface="Calibri"/>
                <a:cs typeface="Calibri"/>
              </a:rPr>
              <a:t>could </a:t>
            </a:r>
            <a:r>
              <a:rPr sz="3250" spc="30" dirty="0">
                <a:latin typeface="Calibri"/>
                <a:cs typeface="Calibri"/>
              </a:rPr>
              <a:t>be </a:t>
            </a:r>
            <a:r>
              <a:rPr sz="3250" dirty="0">
                <a:latin typeface="Calibri"/>
                <a:cs typeface="Calibri"/>
              </a:rPr>
              <a:t>exploited </a:t>
            </a:r>
            <a:r>
              <a:rPr sz="3250" spc="30" dirty="0">
                <a:latin typeface="Calibri"/>
                <a:cs typeface="Calibri"/>
              </a:rPr>
              <a:t>by </a:t>
            </a:r>
            <a:r>
              <a:rPr sz="3250" spc="35" dirty="0">
                <a:latin typeface="Calibri"/>
                <a:cs typeface="Calibri"/>
              </a:rPr>
              <a:t>any </a:t>
            </a:r>
            <a:r>
              <a:rPr sz="3250" spc="5" dirty="0">
                <a:latin typeface="Calibri"/>
                <a:cs typeface="Calibri"/>
              </a:rPr>
              <a:t>kind</a:t>
            </a:r>
            <a:r>
              <a:rPr sz="3250" spc="-150" dirty="0">
                <a:latin typeface="Calibri"/>
                <a:cs typeface="Calibri"/>
              </a:rPr>
              <a:t> </a:t>
            </a:r>
            <a:r>
              <a:rPr sz="3250" spc="20" dirty="0">
                <a:latin typeface="Calibri"/>
                <a:cs typeface="Calibri"/>
              </a:rPr>
              <a:t>of  </a:t>
            </a:r>
            <a:r>
              <a:rPr sz="3250" spc="10" dirty="0">
                <a:latin typeface="Calibri"/>
                <a:cs typeface="Calibri"/>
              </a:rPr>
              <a:t>classifier</a:t>
            </a:r>
            <a:endParaRPr sz="32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65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15" dirty="0">
                <a:latin typeface="Calibri"/>
                <a:cs typeface="Calibri"/>
              </a:rPr>
              <a:t>Logistic</a:t>
            </a:r>
            <a:r>
              <a:rPr sz="2750" spc="-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regression</a:t>
            </a:r>
            <a:endParaRPr sz="27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20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15" dirty="0">
                <a:latin typeface="Calibri"/>
                <a:cs typeface="Calibri"/>
              </a:rPr>
              <a:t>SVM</a:t>
            </a:r>
            <a:endParaRPr sz="27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20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10" dirty="0">
                <a:latin typeface="Calibri"/>
                <a:cs typeface="Calibri"/>
              </a:rPr>
              <a:t>Neural</a:t>
            </a:r>
            <a:r>
              <a:rPr sz="2750" spc="-5" dirty="0">
                <a:latin typeface="Calibri"/>
                <a:cs typeface="Calibri"/>
              </a:rPr>
              <a:t> </a:t>
            </a:r>
            <a:r>
              <a:rPr sz="2750" spc="20" dirty="0">
                <a:latin typeface="Calibri"/>
                <a:cs typeface="Calibri"/>
              </a:rPr>
              <a:t>Nets</a:t>
            </a:r>
            <a:endParaRPr sz="2750">
              <a:latin typeface="Calibri"/>
              <a:cs typeface="Calibri"/>
            </a:endParaRPr>
          </a:p>
          <a:p>
            <a:pPr marL="675005" lvl="1" indent="-125095">
              <a:lnSpc>
                <a:spcPct val="100000"/>
              </a:lnSpc>
              <a:spcBef>
                <a:spcPts val="720"/>
              </a:spcBef>
              <a:buSzPct val="96363"/>
              <a:buFont typeface="Times New Roman"/>
              <a:buChar char="•"/>
              <a:tabLst>
                <a:tab pos="675640" algn="l"/>
              </a:tabLst>
            </a:pPr>
            <a:r>
              <a:rPr sz="2750" spc="10" dirty="0">
                <a:latin typeface="Calibri"/>
                <a:cs typeface="Calibri"/>
              </a:rPr>
              <a:t>etc.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5251210" y="4311650"/>
            <a:ext cx="5858207" cy="1710944"/>
          </a:xfrm>
        </p:spPr>
        <p:txBody>
          <a:bodyPr/>
          <a:lstStyle/>
          <a:p>
            <a:pPr marL="0" indent="0">
              <a:buNone/>
            </a:pPr>
            <a:r>
              <a:rPr lang="en-US" sz="4210" dirty="0">
                <a:solidFill>
                  <a:srgbClr val="A4001D"/>
                </a:solidFill>
                <a:latin typeface="Calibri" charset="0"/>
              </a:rPr>
              <a:t>Words and Corpora</a:t>
            </a:r>
          </a:p>
          <a:p>
            <a:pPr eaLnBrk="1" hangingPunct="1">
              <a:buFont typeface="Times" charset="0"/>
              <a:buNone/>
            </a:pPr>
            <a:endParaRPr lang="en-US" dirty="0">
              <a:latin typeface="Lucida Sans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FA408E95-493A-4B3C-9163-481EEA3F9AFF}"/>
              </a:ext>
            </a:extLst>
          </p:cNvPr>
          <p:cNvSpPr txBox="1"/>
          <p:nvPr/>
        </p:nvSpPr>
        <p:spPr>
          <a:xfrm>
            <a:off x="4813300" y="1358049"/>
            <a:ext cx="4126541" cy="1457194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 marR="5080" indent="73660">
              <a:lnSpc>
                <a:spcPts val="5550"/>
              </a:lnSpc>
              <a:spcBef>
                <a:spcPts val="335"/>
              </a:spcBef>
            </a:pPr>
            <a:r>
              <a:rPr lang="en-US" sz="4650" spc="25" dirty="0">
                <a:latin typeface="Calibri"/>
                <a:cs typeface="Calibri"/>
              </a:rPr>
              <a:t>Data</a:t>
            </a:r>
            <a:r>
              <a:rPr lang="en-US" sz="4650" b="1" spc="25" dirty="0">
                <a:latin typeface="Calibri"/>
                <a:cs typeface="Calibri"/>
              </a:rPr>
              <a:t> </a:t>
            </a:r>
            <a:r>
              <a:rPr lang="en-US" sz="4650" spc="25" dirty="0">
                <a:latin typeface="Calibri"/>
                <a:cs typeface="Calibri"/>
              </a:rPr>
              <a:t>Preparation</a:t>
            </a:r>
            <a:endParaRPr sz="465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3995457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words?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274" dirty="0"/>
              <a:t>"I do uh main- mainly business data processing"</a:t>
            </a:r>
          </a:p>
          <a:p>
            <a:pPr lvl="1"/>
            <a:r>
              <a:rPr lang="en-US" sz="2807" dirty="0"/>
              <a:t>Fragments, filled pauses</a:t>
            </a:r>
          </a:p>
          <a:p>
            <a:r>
              <a:rPr lang="en-US" sz="3274" dirty="0"/>
              <a:t>"Seuss’s </a:t>
            </a:r>
            <a:r>
              <a:rPr lang="en-US" sz="3274" dirty="0">
                <a:solidFill>
                  <a:srgbClr val="FF0000"/>
                </a:solidFill>
              </a:rPr>
              <a:t>cat </a:t>
            </a:r>
            <a:r>
              <a:rPr lang="en-US" sz="3274" dirty="0"/>
              <a:t>in the hat is different from other</a:t>
            </a:r>
            <a:r>
              <a:rPr lang="en-US" sz="3274" dirty="0">
                <a:solidFill>
                  <a:srgbClr val="FF0000"/>
                </a:solidFill>
              </a:rPr>
              <a:t> cats!" </a:t>
            </a:r>
            <a:endParaRPr lang="en-US" sz="3274" dirty="0"/>
          </a:p>
          <a:p>
            <a:pPr lvl="1"/>
            <a:r>
              <a:rPr lang="en-US" sz="2807" b="1" dirty="0"/>
              <a:t>Lemma</a:t>
            </a:r>
            <a:r>
              <a:rPr lang="en-US" sz="2807" dirty="0"/>
              <a:t>: same stem, part of speech, rough word sense</a:t>
            </a:r>
          </a:p>
          <a:p>
            <a:pPr lvl="2"/>
            <a:r>
              <a:rPr lang="en-US" sz="2339" dirty="0">
                <a:solidFill>
                  <a:srgbClr val="FF0000"/>
                </a:solidFill>
              </a:rPr>
              <a:t>cat </a:t>
            </a:r>
            <a:r>
              <a:rPr lang="en-US" sz="2339" dirty="0"/>
              <a:t>and </a:t>
            </a:r>
            <a:r>
              <a:rPr lang="en-US" sz="2339" dirty="0">
                <a:solidFill>
                  <a:srgbClr val="FF0000"/>
                </a:solidFill>
              </a:rPr>
              <a:t>cats </a:t>
            </a:r>
            <a:r>
              <a:rPr lang="en-US" sz="2339" dirty="0"/>
              <a:t>= same lemma</a:t>
            </a:r>
          </a:p>
          <a:p>
            <a:pPr lvl="1"/>
            <a:r>
              <a:rPr lang="en-US" sz="2807" b="1" dirty="0" err="1"/>
              <a:t>Wordform</a:t>
            </a:r>
            <a:r>
              <a:rPr lang="en-US" sz="2807" dirty="0"/>
              <a:t>: the full inflected surface form</a:t>
            </a:r>
          </a:p>
          <a:p>
            <a:pPr lvl="2"/>
            <a:r>
              <a:rPr lang="en-US" sz="2339" dirty="0">
                <a:solidFill>
                  <a:srgbClr val="FF0000"/>
                </a:solidFill>
              </a:rPr>
              <a:t>cat </a:t>
            </a:r>
            <a:r>
              <a:rPr lang="en-US" sz="2339" dirty="0"/>
              <a:t>and </a:t>
            </a:r>
            <a:r>
              <a:rPr lang="en-US" sz="2339" dirty="0">
                <a:solidFill>
                  <a:srgbClr val="FF0000"/>
                </a:solidFill>
              </a:rPr>
              <a:t>cats </a:t>
            </a:r>
            <a:r>
              <a:rPr lang="en-US" sz="2339" dirty="0"/>
              <a:t>= different </a:t>
            </a:r>
            <a:r>
              <a:rPr lang="en-US" sz="2339" dirty="0" err="1"/>
              <a:t>wordforms</a:t>
            </a:r>
            <a:endParaRPr lang="en-US" sz="2339" dirty="0"/>
          </a:p>
        </p:txBody>
      </p:sp>
    </p:spTree>
    <p:extLst>
      <p:ext uri="{BB962C8B-B14F-4D97-AF65-F5344CB8AC3E}">
        <p14:creationId xmlns:p14="http://schemas.microsoft.com/office/powerpoint/2010/main" val="297791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words?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>
          <a:xfrm>
            <a:off x="534670" y="2307907"/>
            <a:ext cx="9980507" cy="4143693"/>
          </a:xfrm>
        </p:spPr>
        <p:txBody>
          <a:bodyPr/>
          <a:lstStyle/>
          <a:p>
            <a:pPr marL="0" indent="0">
              <a:buNone/>
            </a:pPr>
            <a:r>
              <a:rPr lang="en-US" sz="2573" dirty="0">
                <a:solidFill>
                  <a:srgbClr val="FF0000"/>
                </a:solidFill>
              </a:rPr>
              <a:t>they lay back on the San Francisco grass and looked at the stars and their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b="1" dirty="0">
                <a:solidFill>
                  <a:srgbClr val="000000"/>
                </a:solidFill>
              </a:rPr>
              <a:t>Type</a:t>
            </a:r>
            <a:r>
              <a:rPr lang="en-US" dirty="0">
                <a:solidFill>
                  <a:srgbClr val="000000"/>
                </a:solidFill>
              </a:rPr>
              <a:t>: an element of the vocabulary.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00"/>
                </a:solidFill>
              </a:rPr>
              <a:t>Token</a:t>
            </a:r>
            <a:r>
              <a:rPr lang="en-US" dirty="0">
                <a:solidFill>
                  <a:srgbClr val="000000"/>
                </a:solidFill>
              </a:rPr>
              <a:t>: an instance of that type in running text.</a:t>
            </a:r>
          </a:p>
          <a:p>
            <a:r>
              <a:rPr lang="en-US" dirty="0"/>
              <a:t>How many?</a:t>
            </a:r>
          </a:p>
          <a:p>
            <a:pPr lvl="1"/>
            <a:r>
              <a:rPr lang="en-US" dirty="0"/>
              <a:t>15 tokens (or 14)</a:t>
            </a:r>
          </a:p>
          <a:p>
            <a:pPr lvl="1"/>
            <a:r>
              <a:rPr lang="en-US" dirty="0"/>
              <a:t>13 types (or 12) (or 11?)</a:t>
            </a:r>
          </a:p>
        </p:txBody>
      </p:sp>
    </p:spTree>
    <p:extLst>
      <p:ext uri="{BB962C8B-B14F-4D97-AF65-F5344CB8AC3E}">
        <p14:creationId xmlns:p14="http://schemas.microsoft.com/office/powerpoint/2010/main" val="3775226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words?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>
          <a:xfrm>
            <a:off x="534670" y="1817793"/>
            <a:ext cx="9891395" cy="5168477"/>
          </a:xfrm>
        </p:spPr>
        <p:txBody>
          <a:bodyPr/>
          <a:lstStyle/>
          <a:p>
            <a:pPr marL="0" indent="0">
              <a:buNone/>
            </a:pPr>
            <a:r>
              <a:rPr lang="en-US" sz="2807" b="1" i="1" dirty="0"/>
              <a:t>N</a:t>
            </a:r>
            <a:r>
              <a:rPr lang="en-US" sz="2807" dirty="0"/>
              <a:t> = number of tokens</a:t>
            </a:r>
          </a:p>
          <a:p>
            <a:pPr marL="0" indent="0">
              <a:buNone/>
            </a:pPr>
            <a:r>
              <a:rPr lang="en-US" sz="2807" b="1" i="1" dirty="0"/>
              <a:t>V</a:t>
            </a:r>
            <a:r>
              <a:rPr lang="en-US" sz="2807" dirty="0"/>
              <a:t> = vocabulary = set of types, </a:t>
            </a:r>
            <a:r>
              <a:rPr lang="en-US" sz="2807" b="1" dirty="0"/>
              <a:t>|</a:t>
            </a:r>
            <a:r>
              <a:rPr lang="en-US" sz="2807" b="1" i="1" dirty="0"/>
              <a:t>V</a:t>
            </a:r>
            <a:r>
              <a:rPr lang="en-US" sz="2807" b="1" dirty="0"/>
              <a:t>|</a:t>
            </a:r>
            <a:r>
              <a:rPr lang="en-US" sz="2807" i="1" dirty="0"/>
              <a:t> </a:t>
            </a:r>
            <a:r>
              <a:rPr lang="en-US" sz="2807" dirty="0"/>
              <a:t>is size of vocabulary</a:t>
            </a:r>
          </a:p>
          <a:p>
            <a:pPr marL="0" indent="0">
              <a:buNone/>
            </a:pPr>
            <a:r>
              <a:rPr lang="en-US" sz="2339" dirty="0"/>
              <a:t>Heaps Law = </a:t>
            </a:r>
            <a:r>
              <a:rPr lang="en-US" sz="2339" dirty="0" err="1"/>
              <a:t>Herdan's</a:t>
            </a:r>
            <a:r>
              <a:rPr lang="en-US" sz="2339" dirty="0"/>
              <a:t> Law =                                 where often .67 &lt; β &lt; .75</a:t>
            </a:r>
          </a:p>
          <a:p>
            <a:pPr marL="0" indent="0">
              <a:buNone/>
            </a:pPr>
            <a:r>
              <a:rPr lang="en-US" sz="2339" dirty="0"/>
              <a:t>i.e., vocabulary size grows with &gt; square root of the number of word tokens</a:t>
            </a:r>
          </a:p>
          <a:p>
            <a:pPr marL="0" indent="0">
              <a:buNone/>
            </a:pPr>
            <a:endParaRPr lang="en-US" sz="2339" dirty="0"/>
          </a:p>
          <a:p>
            <a:pPr marL="0" indent="0">
              <a:buNone/>
            </a:pPr>
            <a:endParaRPr lang="en-US" sz="2339" dirty="0"/>
          </a:p>
          <a:p>
            <a:pPr marL="0" indent="0">
              <a:buNone/>
            </a:pPr>
            <a:endParaRPr lang="en-US" sz="2339" dirty="0"/>
          </a:p>
          <a:p>
            <a:pPr marL="0" indent="0">
              <a:buNone/>
            </a:pPr>
            <a:endParaRPr lang="en-US" sz="2339" dirty="0"/>
          </a:p>
          <a:p>
            <a:pPr marL="0" indent="0">
              <a:buNone/>
            </a:pPr>
            <a:endParaRPr lang="en-US" sz="2339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802005" y="3956474"/>
          <a:ext cx="9178502" cy="23169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55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04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24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3381">
                <a:tc>
                  <a:txBody>
                    <a:bodyPr/>
                    <a:lstStyle/>
                    <a:p>
                      <a:endParaRPr lang="en-US" sz="2300" dirty="0"/>
                    </a:p>
                  </a:txBody>
                  <a:tcPr marL="106934" marR="106934" marT="53467" marB="53467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Tokens = N</a:t>
                      </a:r>
                    </a:p>
                  </a:txBody>
                  <a:tcPr marL="106934" marR="106934" marT="53467" marB="53467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Types = |V|</a:t>
                      </a:r>
                    </a:p>
                  </a:txBody>
                  <a:tcPr marL="106934" marR="106934" marT="53467" marB="53467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3381">
                <a:tc>
                  <a:txBody>
                    <a:bodyPr/>
                    <a:lstStyle/>
                    <a:p>
                      <a:r>
                        <a:rPr lang="en-US" sz="2300" dirty="0"/>
                        <a:t>Switchboard phone</a:t>
                      </a:r>
                      <a:r>
                        <a:rPr lang="en-US" sz="2300" baseline="0" dirty="0"/>
                        <a:t> conversations</a:t>
                      </a:r>
                      <a:endParaRPr lang="en-US" sz="2300" dirty="0"/>
                    </a:p>
                  </a:txBody>
                  <a:tcPr marL="106934" marR="106934" marT="53467" marB="53467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2.4 million</a:t>
                      </a:r>
                    </a:p>
                  </a:txBody>
                  <a:tcPr marL="106934" marR="106934" marT="53467" marB="53467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20</a:t>
                      </a:r>
                      <a:r>
                        <a:rPr lang="en-US" sz="2300" baseline="0" dirty="0"/>
                        <a:t> thousand</a:t>
                      </a:r>
                      <a:endParaRPr lang="en-US" sz="2300" dirty="0"/>
                    </a:p>
                  </a:txBody>
                  <a:tcPr marL="106934" marR="106934" marT="53467" marB="53467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3381">
                <a:tc>
                  <a:txBody>
                    <a:bodyPr/>
                    <a:lstStyle/>
                    <a:p>
                      <a:r>
                        <a:rPr lang="en-US" sz="2300" dirty="0"/>
                        <a:t>Shakespeare</a:t>
                      </a:r>
                    </a:p>
                  </a:txBody>
                  <a:tcPr marL="106934" marR="106934" marT="53467" marB="53467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884,000</a:t>
                      </a:r>
                    </a:p>
                  </a:txBody>
                  <a:tcPr marL="106934" marR="106934" marT="53467" marB="53467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31</a:t>
                      </a:r>
                      <a:r>
                        <a:rPr lang="en-US" sz="2300" baseline="0" dirty="0"/>
                        <a:t> thousand</a:t>
                      </a:r>
                      <a:endParaRPr lang="en-US" sz="2300" dirty="0"/>
                    </a:p>
                  </a:txBody>
                  <a:tcPr marL="106934" marR="106934" marT="53467" marB="53467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3381">
                <a:tc>
                  <a:txBody>
                    <a:bodyPr/>
                    <a:lstStyle/>
                    <a:p>
                      <a:r>
                        <a:rPr lang="en-US" sz="2300" dirty="0"/>
                        <a:t>COCA</a:t>
                      </a:r>
                    </a:p>
                  </a:txBody>
                  <a:tcPr marL="106934" marR="106934" marT="53467" marB="53467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440 million</a:t>
                      </a:r>
                    </a:p>
                  </a:txBody>
                  <a:tcPr marL="106934" marR="106934" marT="53467" marB="53467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2 million</a:t>
                      </a:r>
                    </a:p>
                  </a:txBody>
                  <a:tcPr marL="106934" marR="106934" marT="53467" marB="53467"/>
                </a:tc>
                <a:extLst>
                  <a:ext uri="{0D108BD9-81ED-4DB2-BD59-A6C34878D82A}">
                    <a16:rowId xmlns:a16="http://schemas.microsoft.com/office/drawing/2014/main" val="1983785435"/>
                  </a:ext>
                </a:extLst>
              </a:tr>
              <a:tr h="463381">
                <a:tc>
                  <a:txBody>
                    <a:bodyPr/>
                    <a:lstStyle/>
                    <a:p>
                      <a:r>
                        <a:rPr lang="en-US" sz="2300" dirty="0"/>
                        <a:t>Google N-grams</a:t>
                      </a:r>
                    </a:p>
                  </a:txBody>
                  <a:tcPr marL="106934" marR="106934" marT="53467" marB="53467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1 trillion</a:t>
                      </a:r>
                    </a:p>
                  </a:txBody>
                  <a:tcPr marL="106934" marR="106934" marT="53467" marB="53467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13+ million</a:t>
                      </a:r>
                    </a:p>
                  </a:txBody>
                  <a:tcPr marL="106934" marR="106934" marT="53467" marB="53467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C190645-10DD-3842-AC2E-8F06C1260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0914" y="2866405"/>
            <a:ext cx="2080333" cy="54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33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61BB2-01A8-744B-91FD-B2F4EB76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Corpora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2A4EB-78DA-7E49-A1DB-7F627AC57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Words don't appear out of nowhere. </a:t>
            </a:r>
          </a:p>
          <a:p>
            <a:r>
              <a:rPr lang="en-US" dirty="0"/>
              <a:t>A text is produced by a specific writer(s), at a specific time, in a specific variety of a specific language, for a specific function.</a:t>
            </a:r>
          </a:p>
        </p:txBody>
      </p:sp>
    </p:spTree>
    <p:extLst>
      <p:ext uri="{BB962C8B-B14F-4D97-AF65-F5344CB8AC3E}">
        <p14:creationId xmlns:p14="http://schemas.microsoft.com/office/powerpoint/2010/main" val="41935291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61BB2-01A8-744B-91FD-B2F4EB76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Corpora vary along dimension like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2A4EB-78DA-7E49-A1DB-7F627AC57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407" y="1817793"/>
            <a:ext cx="8822056" cy="4366472"/>
          </a:xfrm>
        </p:spPr>
        <p:txBody>
          <a:bodyPr>
            <a:normAutofit/>
          </a:bodyPr>
          <a:lstStyle/>
          <a:p>
            <a:pPr lvl="1"/>
            <a:r>
              <a:rPr lang="en-US" b="1" dirty="0"/>
              <a:t>Language</a:t>
            </a:r>
            <a:r>
              <a:rPr lang="en-US" dirty="0"/>
              <a:t>: 7097 languages in the world</a:t>
            </a:r>
          </a:p>
          <a:p>
            <a:pPr lvl="1"/>
            <a:r>
              <a:rPr lang="en-US" b="1" dirty="0"/>
              <a:t>Variety</a:t>
            </a:r>
            <a:r>
              <a:rPr lang="en-US" dirty="0"/>
              <a:t>, like African American Language varieties.</a:t>
            </a:r>
          </a:p>
          <a:p>
            <a:pPr lvl="2"/>
            <a:r>
              <a:rPr lang="en-US" dirty="0"/>
              <a:t>AAL Twitter posts might include forms like "</a:t>
            </a:r>
            <a:r>
              <a:rPr lang="en-US" i="1" dirty="0" err="1"/>
              <a:t>iont</a:t>
            </a:r>
            <a:r>
              <a:rPr lang="en-US" i="1" dirty="0"/>
              <a:t>" (I don't)</a:t>
            </a:r>
          </a:p>
          <a:p>
            <a:pPr lvl="1"/>
            <a:r>
              <a:rPr lang="en-US" b="1" dirty="0"/>
              <a:t>Code switching</a:t>
            </a:r>
            <a:r>
              <a:rPr lang="en-US" dirty="0"/>
              <a:t>, e.g., Spanish/English, Hindi/English:</a:t>
            </a:r>
          </a:p>
          <a:p>
            <a:pPr marL="306310" lvl="2" indent="0">
              <a:buNone/>
            </a:pPr>
            <a:r>
              <a:rPr lang="en-US" sz="1871" dirty="0"/>
              <a:t>S/E: Por </a:t>
            </a:r>
            <a:r>
              <a:rPr lang="en-US" sz="1871" dirty="0" err="1"/>
              <a:t>primera</a:t>
            </a:r>
            <a:r>
              <a:rPr lang="en-US" sz="1871" dirty="0"/>
              <a:t> </a:t>
            </a:r>
            <a:r>
              <a:rPr lang="en-US" sz="1871" dirty="0" err="1"/>
              <a:t>vez</a:t>
            </a:r>
            <a:r>
              <a:rPr lang="en-US" sz="1871" dirty="0"/>
              <a:t> </a:t>
            </a:r>
            <a:r>
              <a:rPr lang="en-US" sz="1871" dirty="0" err="1"/>
              <a:t>veo</a:t>
            </a:r>
            <a:r>
              <a:rPr lang="en-US" sz="1871" dirty="0"/>
              <a:t> a @username actually being hateful! It was beautiful:) </a:t>
            </a:r>
          </a:p>
          <a:p>
            <a:pPr marL="306310" lvl="2" indent="0">
              <a:buNone/>
            </a:pPr>
            <a:r>
              <a:rPr lang="en-US" sz="1871" i="1" dirty="0"/>
              <a:t>[For the first time I get to see @username actually being hateful! it was beautiful:) ] </a:t>
            </a:r>
            <a:endParaRPr lang="en-US" sz="1871" dirty="0"/>
          </a:p>
          <a:p>
            <a:pPr marL="306310" lvl="2" indent="0">
              <a:buNone/>
            </a:pPr>
            <a:r>
              <a:rPr lang="en-US" sz="1871" dirty="0"/>
              <a:t>H/E: dost </a:t>
            </a:r>
            <a:r>
              <a:rPr lang="en-US" sz="1871" dirty="0" err="1"/>
              <a:t>tha</a:t>
            </a:r>
            <a:r>
              <a:rPr lang="en-US" sz="1871" dirty="0"/>
              <a:t> or ra- </a:t>
            </a:r>
            <a:r>
              <a:rPr lang="en-US" sz="1871" dirty="0" err="1"/>
              <a:t>hega</a:t>
            </a:r>
            <a:r>
              <a:rPr lang="en-US" sz="1871" dirty="0"/>
              <a:t> ... </a:t>
            </a:r>
            <a:r>
              <a:rPr lang="en-US" sz="1871" dirty="0" err="1"/>
              <a:t>dont</a:t>
            </a:r>
            <a:r>
              <a:rPr lang="en-US" sz="1871" dirty="0"/>
              <a:t> </a:t>
            </a:r>
            <a:r>
              <a:rPr lang="en-US" sz="1871" dirty="0" err="1"/>
              <a:t>wory</a:t>
            </a:r>
            <a:r>
              <a:rPr lang="en-US" sz="1871" dirty="0"/>
              <a:t> ... but </a:t>
            </a:r>
            <a:r>
              <a:rPr lang="en-US" sz="1871" dirty="0" err="1"/>
              <a:t>dherya</a:t>
            </a:r>
            <a:r>
              <a:rPr lang="en-US" sz="1871" dirty="0"/>
              <a:t> </a:t>
            </a:r>
            <a:r>
              <a:rPr lang="en-US" sz="1871" dirty="0" err="1"/>
              <a:t>rakhe</a:t>
            </a:r>
            <a:r>
              <a:rPr lang="en-US" sz="1871" dirty="0"/>
              <a:t> </a:t>
            </a:r>
          </a:p>
          <a:p>
            <a:pPr marL="306310" lvl="2" indent="0">
              <a:buNone/>
            </a:pPr>
            <a:r>
              <a:rPr lang="en-US" sz="1871" i="1" dirty="0"/>
              <a:t>[“he was and will remain a friend ... don’t worry ... but have faith”] </a:t>
            </a:r>
          </a:p>
          <a:p>
            <a:pPr marL="510517" lvl="1" indent="-334156"/>
            <a:r>
              <a:rPr lang="en-US" b="1" dirty="0"/>
              <a:t>Genre: </a:t>
            </a:r>
            <a:r>
              <a:rPr lang="en-US" dirty="0"/>
              <a:t>newswire, fiction, non-fiction, scientific articles, Wikipedia</a:t>
            </a:r>
          </a:p>
          <a:p>
            <a:pPr marL="510517" lvl="1" indent="-334156"/>
            <a:r>
              <a:rPr lang="en-US" b="1" dirty="0"/>
              <a:t>Author Demographics</a:t>
            </a:r>
            <a:r>
              <a:rPr lang="en-US" dirty="0"/>
              <a:t>: writer's age, gender, race, socioeconomic status, etc. </a:t>
            </a:r>
          </a:p>
          <a:p>
            <a:pPr marL="510517" lvl="1" indent="-334156"/>
            <a:endParaRPr lang="en-US" b="1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3082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039D9-527A-104B-9350-C0FF34608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673" y="1194012"/>
            <a:ext cx="9312169" cy="795686"/>
          </a:xfrm>
        </p:spPr>
        <p:txBody>
          <a:bodyPr/>
          <a:lstStyle/>
          <a:p>
            <a:r>
              <a:rPr lang="en-US" dirty="0"/>
              <a:t>Corpus </a:t>
            </a:r>
            <a:r>
              <a:rPr lang="en-US" b="1" dirty="0"/>
              <a:t>datasheets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CFBA6-B74B-CA45-B8B6-E75CDDAF9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407" y="2619798"/>
            <a:ext cx="8822056" cy="3564467"/>
          </a:xfrm>
        </p:spPr>
        <p:txBody>
          <a:bodyPr>
            <a:normAutofit/>
          </a:bodyPr>
          <a:lstStyle/>
          <a:p>
            <a:r>
              <a:rPr lang="en-US" b="1" dirty="0"/>
              <a:t>Motivation</a:t>
            </a:r>
            <a:r>
              <a:rPr lang="en-US" dirty="0"/>
              <a:t>: Why was the corpus collected, by whom, and who funded it? </a:t>
            </a:r>
          </a:p>
          <a:p>
            <a:r>
              <a:rPr lang="en-US" b="1" dirty="0"/>
              <a:t>Situation</a:t>
            </a:r>
            <a:r>
              <a:rPr lang="en-US" dirty="0"/>
              <a:t>: In what situation was the text written?</a:t>
            </a:r>
          </a:p>
          <a:p>
            <a:r>
              <a:rPr lang="en-US" b="1" dirty="0"/>
              <a:t>Collection process</a:t>
            </a:r>
            <a:r>
              <a:rPr lang="en-US" dirty="0"/>
              <a:t>: If it is a subsample how was it sampled? Was there consent? Pre-processing?</a:t>
            </a:r>
          </a:p>
          <a:p>
            <a:r>
              <a:rPr lang="en-US" dirty="0"/>
              <a:t>+</a:t>
            </a:r>
            <a:r>
              <a:rPr lang="en-US" b="1" dirty="0"/>
              <a:t>Annotation process, Language variety, speaker demographics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759ACA-793C-0748-83C7-C81875E2F7FD}"/>
              </a:ext>
            </a:extLst>
          </p:cNvPr>
          <p:cNvSpPr txBox="1"/>
          <p:nvPr/>
        </p:nvSpPr>
        <p:spPr>
          <a:xfrm>
            <a:off x="1604011" y="1989698"/>
            <a:ext cx="5441041" cy="4162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5" dirty="0" err="1">
                <a:solidFill>
                  <a:srgbClr val="0070C0"/>
                </a:solidFill>
              </a:rPr>
              <a:t>Gebru</a:t>
            </a:r>
            <a:r>
              <a:rPr lang="en-US" sz="2105" dirty="0">
                <a:solidFill>
                  <a:srgbClr val="0070C0"/>
                </a:solidFill>
              </a:rPr>
              <a:t> et al (2020), Bender and Friedman (2018)</a:t>
            </a:r>
          </a:p>
        </p:txBody>
      </p:sp>
    </p:spTree>
    <p:extLst>
      <p:ext uri="{BB962C8B-B14F-4D97-AF65-F5344CB8AC3E}">
        <p14:creationId xmlns:p14="http://schemas.microsoft.com/office/powerpoint/2010/main" val="2211490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875347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0" dirty="0"/>
              <a:t>Regular </a:t>
            </a:r>
            <a:r>
              <a:rPr spc="-5" dirty="0"/>
              <a:t>Expressions: </a:t>
            </a:r>
            <a:r>
              <a:rPr spc="15" dirty="0"/>
              <a:t>Negation </a:t>
            </a:r>
            <a:r>
              <a:rPr spc="25" dirty="0"/>
              <a:t>in</a:t>
            </a:r>
            <a:r>
              <a:rPr spc="-50" dirty="0"/>
              <a:t> </a:t>
            </a:r>
            <a:r>
              <a:rPr dirty="0"/>
              <a:t>Disjunction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07127" y="2371184"/>
            <a:ext cx="5713730" cy="975994"/>
          </a:xfrm>
          <a:prstGeom prst="rect">
            <a:avLst/>
          </a:prstGeom>
        </p:spPr>
        <p:txBody>
          <a:bodyPr vert="horz" wrap="square" lIns="0" tIns="10858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5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  <a:tab pos="2082164" algn="l"/>
              </a:tabLst>
            </a:pPr>
            <a:r>
              <a:rPr sz="2750" spc="15" dirty="0">
                <a:latin typeface="Calibri"/>
                <a:cs typeface="Calibri"/>
              </a:rPr>
              <a:t>Negations	</a:t>
            </a:r>
            <a:r>
              <a:rPr sz="2750" spc="25" dirty="0">
                <a:solidFill>
                  <a:srgbClr val="CC0000"/>
                </a:solidFill>
                <a:latin typeface="Courier New"/>
                <a:cs typeface="Courier New"/>
              </a:rPr>
              <a:t>[^Ss]</a:t>
            </a:r>
            <a:endParaRPr sz="2750">
              <a:latin typeface="Courier New"/>
              <a:cs typeface="Courier New"/>
            </a:endParaRPr>
          </a:p>
          <a:p>
            <a:pPr marL="655320" lvl="1" indent="-105410">
              <a:lnSpc>
                <a:spcPct val="100000"/>
              </a:lnSpc>
              <a:spcBef>
                <a:spcPts val="660"/>
              </a:spcBef>
              <a:buSzPct val="95652"/>
              <a:buFont typeface="Times New Roman"/>
              <a:buChar char="•"/>
              <a:tabLst>
                <a:tab pos="655955" algn="l"/>
              </a:tabLst>
            </a:pPr>
            <a:r>
              <a:rPr sz="2300" spc="-5" dirty="0">
                <a:latin typeface="Calibri"/>
                <a:cs typeface="Calibri"/>
              </a:rPr>
              <a:t>Carat </a:t>
            </a:r>
            <a:r>
              <a:rPr sz="2300" spc="20" dirty="0">
                <a:latin typeface="Calibri"/>
                <a:cs typeface="Calibri"/>
              </a:rPr>
              <a:t>means </a:t>
            </a:r>
            <a:r>
              <a:rPr sz="2300" spc="10" dirty="0">
                <a:latin typeface="Calibri"/>
                <a:cs typeface="Calibri"/>
              </a:rPr>
              <a:t>negation only </a:t>
            </a:r>
            <a:r>
              <a:rPr sz="2300" spc="20" dirty="0">
                <a:latin typeface="Calibri"/>
                <a:cs typeface="Calibri"/>
              </a:rPr>
              <a:t>when </a:t>
            </a:r>
            <a:r>
              <a:rPr sz="2300" spc="10" dirty="0">
                <a:latin typeface="Calibri"/>
                <a:cs typeface="Calibri"/>
              </a:rPr>
              <a:t>first </a:t>
            </a:r>
            <a:r>
              <a:rPr sz="2300" spc="-5" dirty="0">
                <a:latin typeface="Calibri"/>
                <a:cs typeface="Calibri"/>
              </a:rPr>
              <a:t>in</a:t>
            </a:r>
            <a:r>
              <a:rPr sz="2300" spc="-10" dirty="0">
                <a:latin typeface="Calibri"/>
                <a:cs typeface="Calibri"/>
              </a:rPr>
              <a:t> </a:t>
            </a:r>
            <a:r>
              <a:rPr sz="2300" spc="15" dirty="0">
                <a:latin typeface="Calibri"/>
                <a:cs typeface="Calibri"/>
              </a:rPr>
              <a:t>[]</a:t>
            </a:r>
            <a:endParaRPr sz="2300">
              <a:latin typeface="Calibri"/>
              <a:cs typeface="Calibri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705463" y="3681721"/>
          <a:ext cx="9313544" cy="216838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53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152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446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3692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-1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Pattern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tc>
                  <a:txBody>
                    <a:bodyPr/>
                    <a:lstStyle/>
                    <a:p>
                      <a:pPr marL="105410" marR="3937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Matches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628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[^A-Z]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5" dirty="0">
                          <a:latin typeface="Calibri"/>
                          <a:cs typeface="Calibri"/>
                        </a:rPr>
                        <a:t>Not </a:t>
                      </a:r>
                      <a:r>
                        <a:rPr sz="2100" spc="10" dirty="0">
                          <a:latin typeface="Calibri"/>
                          <a:cs typeface="Calibri"/>
                        </a:rPr>
                        <a:t>an </a:t>
                      </a:r>
                      <a:r>
                        <a:rPr sz="2100" spc="-10" dirty="0">
                          <a:latin typeface="Calibri"/>
                          <a:cs typeface="Calibri"/>
                        </a:rPr>
                        <a:t>upper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case</a:t>
                      </a:r>
                      <a:r>
                        <a:rPr sz="2100" spc="-10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5" dirty="0">
                          <a:latin typeface="Calibri"/>
                          <a:cs typeface="Calibri"/>
                        </a:rPr>
                        <a:t>letter</a:t>
                      </a:r>
                      <a:r>
                        <a:rPr sz="2100" spc="5" dirty="0">
                          <a:latin typeface="Courier New"/>
                          <a:cs typeface="Courier New"/>
                        </a:rPr>
                        <a:t>O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26416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u="sng" spc="-10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y</a:t>
                      </a:r>
                      <a:r>
                        <a:rPr sz="2100" spc="-10" dirty="0">
                          <a:latin typeface="Courier New"/>
                          <a:cs typeface="Courier New"/>
                        </a:rPr>
                        <a:t>fn</a:t>
                      </a:r>
                      <a:r>
                        <a:rPr sz="2100" spc="2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20" dirty="0">
                          <a:latin typeface="Courier New"/>
                          <a:cs typeface="Courier New"/>
                        </a:rPr>
                        <a:t>pripetchik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692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[^Ss]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 marR="3937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dirty="0">
                          <a:latin typeface="Calibri"/>
                          <a:cs typeface="Calibri"/>
                        </a:rPr>
                        <a:t>Neither </a:t>
                      </a:r>
                      <a:r>
                        <a:rPr sz="2100" spc="-10" dirty="0">
                          <a:latin typeface="Calibri"/>
                          <a:cs typeface="Calibri"/>
                        </a:rPr>
                        <a:t>‘S’ nor</a:t>
                      </a:r>
                      <a:r>
                        <a:rPr sz="210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-40" dirty="0">
                          <a:latin typeface="Calibri"/>
                          <a:cs typeface="Calibri"/>
                        </a:rPr>
                        <a:t>‘s’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u="sng" spc="10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I</a:t>
                      </a:r>
                      <a:r>
                        <a:rPr sz="2100" spc="10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have </a:t>
                      </a:r>
                      <a:r>
                        <a:rPr sz="2100" spc="-5" dirty="0">
                          <a:latin typeface="Courier New"/>
                          <a:cs typeface="Courier New"/>
                        </a:rPr>
                        <a:t>no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exquisite</a:t>
                      </a:r>
                      <a:r>
                        <a:rPr sz="2100" spc="-2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reason”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679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[^e^]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 marR="3937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dirty="0">
                          <a:latin typeface="Calibri"/>
                          <a:cs typeface="Calibri"/>
                        </a:rPr>
                        <a:t>Neither </a:t>
                      </a:r>
                      <a:r>
                        <a:rPr sz="2100" spc="5" dirty="0">
                          <a:latin typeface="Calibri"/>
                          <a:cs typeface="Calibri"/>
                        </a:rPr>
                        <a:t>e </a:t>
                      </a:r>
                      <a:r>
                        <a:rPr sz="2100" spc="-10" dirty="0">
                          <a:latin typeface="Calibri"/>
                          <a:cs typeface="Calibri"/>
                        </a:rPr>
                        <a:t>nor ^</a:t>
                      </a:r>
                      <a:r>
                        <a:rPr sz="2100" spc="-10" dirty="0">
                          <a:latin typeface="Courier New"/>
                          <a:cs typeface="Courier New"/>
                        </a:rPr>
                        <a:t>Look</a:t>
                      </a:r>
                      <a:r>
                        <a:rPr sz="210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10" dirty="0">
                          <a:latin typeface="Courier New"/>
                          <a:cs typeface="Courier New"/>
                        </a:rPr>
                        <a:t>h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299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u="sng" spc="-10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e</a:t>
                      </a:r>
                      <a:r>
                        <a:rPr sz="2100" spc="-10" dirty="0">
                          <a:latin typeface="Courier New"/>
                          <a:cs typeface="Courier New"/>
                        </a:rPr>
                        <a:t>re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692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0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a^b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 marR="3937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5" dirty="0">
                          <a:latin typeface="Calibri"/>
                          <a:cs typeface="Calibri"/>
                        </a:rPr>
                        <a:t>The </a:t>
                      </a:r>
                      <a:r>
                        <a:rPr sz="2100" dirty="0">
                          <a:latin typeface="Calibri"/>
                          <a:cs typeface="Calibri"/>
                        </a:rPr>
                        <a:t>pattern </a:t>
                      </a:r>
                      <a:r>
                        <a:rPr sz="2100" spc="5" dirty="0">
                          <a:latin typeface="Calibri"/>
                          <a:cs typeface="Calibri"/>
                        </a:rPr>
                        <a:t>a </a:t>
                      </a:r>
                      <a:r>
                        <a:rPr sz="2100" spc="-15" dirty="0">
                          <a:latin typeface="Calibri"/>
                          <a:cs typeface="Calibri"/>
                        </a:rPr>
                        <a:t>carat</a:t>
                      </a:r>
                      <a:r>
                        <a:rPr sz="2100" spc="-1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b</a:t>
                      </a:r>
                      <a:r>
                        <a:rPr sz="2100" spc="-5" dirty="0">
                          <a:latin typeface="Courier New"/>
                          <a:cs typeface="Courier New"/>
                        </a:rPr>
                        <a:t>Loo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95"/>
                        </a:spcBef>
                        <a:tabLst>
                          <a:tab pos="1377950" algn="l"/>
                        </a:tabLst>
                      </a:pPr>
                      <a:r>
                        <a:rPr sz="2100" spc="10" dirty="0">
                          <a:latin typeface="Courier New"/>
                          <a:cs typeface="Courier New"/>
                        </a:rPr>
                        <a:t>k</a:t>
                      </a:r>
                      <a:r>
                        <a:rPr sz="2100" spc="2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5" dirty="0">
                          <a:latin typeface="Courier New"/>
                          <a:cs typeface="Courier New"/>
                        </a:rPr>
                        <a:t>up	</a:t>
                      </a:r>
                      <a:r>
                        <a:rPr sz="2100" u="sng" spc="-10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a^b</a:t>
                      </a:r>
                      <a:r>
                        <a:rPr sz="2100" spc="20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10" dirty="0">
                          <a:latin typeface="Courier New"/>
                          <a:cs typeface="Courier New"/>
                        </a:rPr>
                        <a:t>now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5346700" y="4387850"/>
            <a:ext cx="5858207" cy="1710944"/>
          </a:xfrm>
        </p:spPr>
        <p:txBody>
          <a:bodyPr/>
          <a:lstStyle/>
          <a:p>
            <a:pPr marL="0" indent="0">
              <a:buNone/>
            </a:pPr>
            <a:r>
              <a:rPr lang="en-US" sz="4210" dirty="0">
                <a:solidFill>
                  <a:srgbClr val="A4001D"/>
                </a:solidFill>
                <a:latin typeface="Calibri" charset="0"/>
              </a:rPr>
              <a:t>Byte Pair Encoding tokenization</a:t>
            </a:r>
          </a:p>
          <a:p>
            <a:pPr eaLnBrk="1" hangingPunct="1">
              <a:buFont typeface="Times" charset="0"/>
              <a:buNone/>
            </a:pPr>
            <a:endParaRPr lang="en-US" dirty="0">
              <a:latin typeface="Lucida Sans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BEE06710-D156-4238-B03C-0FD5CE453702}"/>
              </a:ext>
            </a:extLst>
          </p:cNvPr>
          <p:cNvSpPr txBox="1"/>
          <p:nvPr/>
        </p:nvSpPr>
        <p:spPr>
          <a:xfrm>
            <a:off x="4813300" y="1358049"/>
            <a:ext cx="4126541" cy="1457194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 marR="5080" indent="73660">
              <a:lnSpc>
                <a:spcPts val="5550"/>
              </a:lnSpc>
              <a:spcBef>
                <a:spcPts val="335"/>
              </a:spcBef>
            </a:pPr>
            <a:r>
              <a:rPr lang="en-US" sz="4650" spc="25" dirty="0">
                <a:latin typeface="Calibri"/>
                <a:cs typeface="Calibri"/>
              </a:rPr>
              <a:t>Data</a:t>
            </a:r>
            <a:r>
              <a:rPr lang="en-US" sz="4650" b="1" spc="25" dirty="0">
                <a:latin typeface="Calibri"/>
                <a:cs typeface="Calibri"/>
              </a:rPr>
              <a:t> </a:t>
            </a:r>
            <a:r>
              <a:rPr lang="en-US" sz="4650" spc="25" dirty="0">
                <a:latin typeface="Calibri"/>
                <a:cs typeface="Calibri"/>
              </a:rPr>
              <a:t>Preparation</a:t>
            </a:r>
            <a:endParaRPr sz="465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0647072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E2C92-2541-0E44-93DB-9508FAC01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third option for word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6B4AA-FAC2-5544-9D0A-8546AA4413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the data to tell us how to tokenize.</a:t>
            </a:r>
          </a:p>
          <a:p>
            <a:r>
              <a:rPr lang="en-US" b="1" dirty="0" err="1"/>
              <a:t>Subword</a:t>
            </a:r>
            <a:r>
              <a:rPr lang="en-US" b="1" dirty="0"/>
              <a:t> tokenization </a:t>
            </a:r>
            <a:r>
              <a:rPr lang="en-US" dirty="0"/>
              <a:t>(because tokens are often parts of words)</a:t>
            </a:r>
          </a:p>
          <a:p>
            <a:r>
              <a:rPr lang="en-US" dirty="0"/>
              <a:t>Can include common morphemes like </a:t>
            </a:r>
            <a:r>
              <a:rPr lang="en-US" i="1" dirty="0"/>
              <a:t>-</a:t>
            </a:r>
            <a:r>
              <a:rPr lang="en-US" i="1" dirty="0" err="1"/>
              <a:t>est</a:t>
            </a:r>
            <a:r>
              <a:rPr lang="en-US" i="1" dirty="0"/>
              <a:t> </a:t>
            </a:r>
            <a:r>
              <a:rPr lang="en-US" dirty="0"/>
              <a:t>or </a:t>
            </a:r>
            <a:r>
              <a:rPr lang="en-US" i="1" dirty="0"/>
              <a:t>-er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(A morpheme is the smallest meaning-bearing unit of a language; </a:t>
            </a:r>
            <a:r>
              <a:rPr lang="en-US" i="1" dirty="0"/>
              <a:t>unlikeliest </a:t>
            </a:r>
            <a:r>
              <a:rPr lang="en-US" dirty="0"/>
              <a:t>has morphemes </a:t>
            </a:r>
            <a:r>
              <a:rPr lang="en-US" i="1" dirty="0"/>
              <a:t>un-</a:t>
            </a:r>
            <a:r>
              <a:rPr lang="en-US" dirty="0"/>
              <a:t>, </a:t>
            </a:r>
            <a:r>
              <a:rPr lang="en-US" i="1" dirty="0"/>
              <a:t>likely</a:t>
            </a:r>
            <a:r>
              <a:rPr lang="en-US" dirty="0"/>
              <a:t>, and </a:t>
            </a:r>
            <a:r>
              <a:rPr lang="en-US" i="1" dirty="0"/>
              <a:t>-est</a:t>
            </a:r>
            <a:r>
              <a:rPr lang="en-US" dirty="0"/>
              <a:t>.) 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26623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80E2F-EE2A-E642-BFD0-9E347330A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Subword</a:t>
            </a:r>
            <a:r>
              <a:rPr lang="en-US" dirty="0"/>
              <a:t> 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8749E-F2D9-8A47-AD4D-D41E36DCE5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406" y="2174240"/>
            <a:ext cx="9285436" cy="4277360"/>
          </a:xfrm>
        </p:spPr>
        <p:txBody>
          <a:bodyPr>
            <a:normAutofit fontScale="92500"/>
          </a:bodyPr>
          <a:lstStyle/>
          <a:p>
            <a:r>
              <a:rPr lang="en-US" sz="3742" dirty="0"/>
              <a:t>Three common algorithms:</a:t>
            </a:r>
          </a:p>
          <a:p>
            <a:pPr lvl="1"/>
            <a:r>
              <a:rPr lang="en-US" sz="3274" b="1" dirty="0"/>
              <a:t>Byte-Pair Encoding (BPE) </a:t>
            </a:r>
            <a:r>
              <a:rPr lang="en-US" sz="3274" dirty="0"/>
              <a:t>(</a:t>
            </a:r>
            <a:r>
              <a:rPr lang="en-US" sz="3274" dirty="0" err="1"/>
              <a:t>Sennrich</a:t>
            </a:r>
            <a:r>
              <a:rPr lang="en-US" sz="3274" dirty="0"/>
              <a:t> et al., 2016)</a:t>
            </a:r>
          </a:p>
          <a:p>
            <a:pPr lvl="1"/>
            <a:r>
              <a:rPr lang="en-US" sz="3274" b="1" dirty="0"/>
              <a:t>unigram language modeling tokenization </a:t>
            </a:r>
            <a:r>
              <a:rPr lang="en-US" sz="3274" dirty="0"/>
              <a:t>(Kudo, 2018)</a:t>
            </a:r>
          </a:p>
          <a:p>
            <a:pPr lvl="1"/>
            <a:r>
              <a:rPr lang="en-US" sz="3274" b="1" dirty="0" err="1"/>
              <a:t>WordPiece</a:t>
            </a:r>
            <a:r>
              <a:rPr lang="en-US" sz="3274" b="1" dirty="0"/>
              <a:t> </a:t>
            </a:r>
            <a:r>
              <a:rPr lang="en-US" sz="3274" dirty="0"/>
              <a:t>(Schuster and Nakajima, 2012)</a:t>
            </a:r>
          </a:p>
          <a:p>
            <a:r>
              <a:rPr lang="en-US" sz="3508" dirty="0"/>
              <a:t>All have 2 parts:</a:t>
            </a:r>
          </a:p>
          <a:p>
            <a:pPr lvl="1"/>
            <a:r>
              <a:rPr lang="en-US" sz="3040" dirty="0"/>
              <a:t>A token </a:t>
            </a:r>
            <a:r>
              <a:rPr lang="en-US" sz="3040" b="1" dirty="0"/>
              <a:t>learner</a:t>
            </a:r>
            <a:r>
              <a:rPr lang="en-US" sz="3040" dirty="0"/>
              <a:t> that takes a raw training corpus and induces a vocabulary (a set of tokens). </a:t>
            </a:r>
          </a:p>
          <a:p>
            <a:pPr lvl="1"/>
            <a:r>
              <a:rPr lang="en-US" sz="3040" dirty="0"/>
              <a:t>A token </a:t>
            </a:r>
            <a:r>
              <a:rPr lang="en-US" sz="3040" b="1" dirty="0" err="1"/>
              <a:t>segmenter</a:t>
            </a:r>
            <a:r>
              <a:rPr lang="en-US" sz="3040" dirty="0"/>
              <a:t> that takes a raw test sentence and tokenizes it according to that vocabulary</a:t>
            </a:r>
            <a:endParaRPr lang="en-US" sz="4093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62559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06DBC-1841-5A4A-8BA4-FBF3E9823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Byte Pair Encoding (BPE)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05ACC-321F-EA41-89C7-743AA17FB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Let vocabulary be the set of all individual characters </a:t>
            </a:r>
          </a:p>
          <a:p>
            <a:pPr marL="0" indent="0">
              <a:buNone/>
            </a:pPr>
            <a:r>
              <a:rPr lang="en-US" dirty="0"/>
              <a:t>	= {A, B, C, D,…,a, b, c, d….}</a:t>
            </a:r>
          </a:p>
          <a:p>
            <a:r>
              <a:rPr lang="en-US" dirty="0"/>
              <a:t>Repeat:</a:t>
            </a:r>
          </a:p>
          <a:p>
            <a:pPr lvl="1"/>
            <a:r>
              <a:rPr lang="en-US" dirty="0"/>
              <a:t>choose the two symbols that are most frequently adjacent in training corpus (say ‘A’, ‘B’), </a:t>
            </a:r>
          </a:p>
          <a:p>
            <a:pPr lvl="1"/>
            <a:r>
              <a:rPr lang="en-US" dirty="0"/>
              <a:t>adds a new merged symbol ‘AB’ to the vocabulary</a:t>
            </a:r>
          </a:p>
          <a:p>
            <a:pPr lvl="1"/>
            <a:r>
              <a:rPr lang="en-US" dirty="0"/>
              <a:t>replace every adjacent ’A’ ’B’ in corpus with ‘AB’. </a:t>
            </a:r>
          </a:p>
          <a:p>
            <a:r>
              <a:rPr lang="en-US" dirty="0"/>
              <a:t>Until </a:t>
            </a:r>
            <a:r>
              <a:rPr lang="en-US" i="1" dirty="0"/>
              <a:t>k </a:t>
            </a:r>
            <a:r>
              <a:rPr lang="en-US" dirty="0"/>
              <a:t>merges have been done.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5532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429E5-EBD9-2046-8D47-165ECF0A3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BPE token learner algorithm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8AC05B-9311-E047-9AE9-2A8C66589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790" y="2263352"/>
            <a:ext cx="10289820" cy="3705560"/>
          </a:xfrm>
        </p:spPr>
      </p:pic>
    </p:spTree>
    <p:extLst>
      <p:ext uri="{BB962C8B-B14F-4D97-AF65-F5344CB8AC3E}">
        <p14:creationId xmlns:p14="http://schemas.microsoft.com/office/powerpoint/2010/main" val="6018077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78A24-0632-6C4C-9278-CCFE919BD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Byte Pair Encoding (BPE)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FD168-797C-4143-B522-B6C4D3E19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</a:t>
            </a:r>
            <a:r>
              <a:rPr lang="en-US" dirty="0" err="1"/>
              <a:t>subword</a:t>
            </a:r>
            <a:r>
              <a:rPr lang="en-US" dirty="0"/>
              <a:t> algorithms are run inside white-space separated tokens. </a:t>
            </a:r>
          </a:p>
          <a:p>
            <a:r>
              <a:rPr lang="en-US" dirty="0"/>
              <a:t>So first add a special end-of-word symbol '__' before whitespace in training corpus</a:t>
            </a:r>
          </a:p>
          <a:p>
            <a:r>
              <a:rPr lang="en-US" dirty="0"/>
              <a:t>Next, separate into letters.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76620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A588-CF79-6845-A0A9-764B0043A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BPE token learner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7611C3-7B80-1C45-B664-B5629AD860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8944" y="4312921"/>
            <a:ext cx="8628980" cy="215724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C99552-7DC1-C54E-B3E5-539CFEA0A21D}"/>
              </a:ext>
            </a:extLst>
          </p:cNvPr>
          <p:cNvSpPr txBox="1"/>
          <p:nvPr/>
        </p:nvSpPr>
        <p:spPr>
          <a:xfrm>
            <a:off x="802005" y="1817793"/>
            <a:ext cx="9713172" cy="1280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5" dirty="0"/>
              <a:t>Original (very fascinating🙄) corpus:</a:t>
            </a:r>
          </a:p>
          <a:p>
            <a:endParaRPr lang="en-US" sz="1403" dirty="0"/>
          </a:p>
          <a:p>
            <a:r>
              <a:rPr lang="en-US" sz="2105" dirty="0">
                <a:solidFill>
                  <a:srgbClr val="0070C0"/>
                </a:solidFill>
              </a:rPr>
              <a:t> low low low low low lowest lowest newer newer newer        newer newer newer wider wider wider new new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8FC4DC-36F7-3844-B27C-2F5130CA0D7E}"/>
              </a:ext>
            </a:extLst>
          </p:cNvPr>
          <p:cNvSpPr txBox="1"/>
          <p:nvPr/>
        </p:nvSpPr>
        <p:spPr>
          <a:xfrm>
            <a:off x="802006" y="3605248"/>
            <a:ext cx="4394921" cy="4162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5" dirty="0"/>
              <a:t>Add end-of-word tokens and segment:</a:t>
            </a:r>
          </a:p>
        </p:txBody>
      </p:sp>
    </p:spTree>
    <p:extLst>
      <p:ext uri="{BB962C8B-B14F-4D97-AF65-F5344CB8AC3E}">
        <p14:creationId xmlns:p14="http://schemas.microsoft.com/office/powerpoint/2010/main" val="281291896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A588-CF79-6845-A0A9-764B0043A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BPE token learner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7611C3-7B80-1C45-B664-B5629AD860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6888" y="1897622"/>
            <a:ext cx="7522510" cy="188062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8FC4DC-36F7-3844-B27C-2F5130CA0D7E}"/>
              </a:ext>
            </a:extLst>
          </p:cNvPr>
          <p:cNvSpPr txBox="1"/>
          <p:nvPr/>
        </p:nvSpPr>
        <p:spPr>
          <a:xfrm>
            <a:off x="712893" y="3882610"/>
            <a:ext cx="1831976" cy="4162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5" dirty="0"/>
              <a:t>Merge </a:t>
            </a:r>
            <a:r>
              <a:rPr lang="en-US" sz="2105" dirty="0">
                <a:solidFill>
                  <a:srgbClr val="0070C0"/>
                </a:solidFill>
              </a:rPr>
              <a:t>e r</a:t>
            </a:r>
            <a:r>
              <a:rPr lang="en-US" sz="2105" dirty="0"/>
              <a:t> to </a:t>
            </a:r>
            <a:r>
              <a:rPr lang="en-US" sz="2105" dirty="0">
                <a:solidFill>
                  <a:srgbClr val="0070C0"/>
                </a:solidFill>
              </a:rPr>
              <a:t>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D99515-8604-9541-A4AB-613A44530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888" y="4650102"/>
            <a:ext cx="8258410" cy="188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0337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A588-CF79-6845-A0A9-764B0043A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8FC4DC-36F7-3844-B27C-2F5130CA0D7E}"/>
              </a:ext>
            </a:extLst>
          </p:cNvPr>
          <p:cNvSpPr txBox="1"/>
          <p:nvPr/>
        </p:nvSpPr>
        <p:spPr>
          <a:xfrm>
            <a:off x="712894" y="3882610"/>
            <a:ext cx="2162195" cy="4162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5" dirty="0"/>
              <a:t>Merge </a:t>
            </a:r>
            <a:r>
              <a:rPr lang="en-US" sz="2105" dirty="0">
                <a:solidFill>
                  <a:srgbClr val="0070C0"/>
                </a:solidFill>
              </a:rPr>
              <a:t>er  _</a:t>
            </a:r>
            <a:r>
              <a:rPr lang="en-US" sz="2105" dirty="0"/>
              <a:t> to </a:t>
            </a:r>
            <a:r>
              <a:rPr lang="en-US" sz="2105" dirty="0">
                <a:solidFill>
                  <a:srgbClr val="0070C0"/>
                </a:solidFill>
              </a:rPr>
              <a:t>er_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D99515-8604-9541-A4AB-613A44530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406" y="2002368"/>
            <a:ext cx="8258410" cy="18806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5EFE4E-8F11-7E47-BFCD-4990551A4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890" y="4609150"/>
            <a:ext cx="7235867" cy="188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5275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A588-CF79-6845-A0A9-764B0043A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8FC4DC-36F7-3844-B27C-2F5130CA0D7E}"/>
              </a:ext>
            </a:extLst>
          </p:cNvPr>
          <p:cNvSpPr txBox="1"/>
          <p:nvPr/>
        </p:nvSpPr>
        <p:spPr>
          <a:xfrm>
            <a:off x="712894" y="3882610"/>
            <a:ext cx="2046779" cy="4162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5" dirty="0"/>
              <a:t>Merge </a:t>
            </a:r>
            <a:r>
              <a:rPr lang="en-US" sz="2105" dirty="0">
                <a:solidFill>
                  <a:srgbClr val="0070C0"/>
                </a:solidFill>
              </a:rPr>
              <a:t>n  e  </a:t>
            </a:r>
            <a:r>
              <a:rPr lang="en-US" sz="2105" dirty="0"/>
              <a:t>to </a:t>
            </a:r>
            <a:r>
              <a:rPr lang="en-US" sz="2105" dirty="0">
                <a:solidFill>
                  <a:srgbClr val="0070C0"/>
                </a:solidFill>
              </a:rPr>
              <a:t>ne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EFE4E-8F11-7E47-BFCD-4990551A4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714" y="1992645"/>
            <a:ext cx="7235867" cy="18899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608184-02FD-BF40-ADBB-FA548AF57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18" y="4491143"/>
            <a:ext cx="7613859" cy="1889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822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754316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0" dirty="0"/>
              <a:t>Regular </a:t>
            </a:r>
            <a:r>
              <a:rPr spc="-5" dirty="0"/>
              <a:t>Expressions: </a:t>
            </a:r>
            <a:r>
              <a:rPr spc="10" dirty="0"/>
              <a:t>More</a:t>
            </a:r>
            <a:r>
              <a:rPr spc="-45" dirty="0"/>
              <a:t> </a:t>
            </a:r>
            <a:r>
              <a:rPr dirty="0"/>
              <a:t>Disjunction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07127" y="2376521"/>
            <a:ext cx="6931659" cy="1046480"/>
          </a:xfrm>
          <a:prstGeom prst="rect">
            <a:avLst/>
          </a:prstGeom>
        </p:spPr>
        <p:txBody>
          <a:bodyPr vert="horz" wrap="square" lIns="0" tIns="103505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815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5" dirty="0">
                <a:latin typeface="Calibri"/>
                <a:cs typeface="Calibri"/>
              </a:rPr>
              <a:t>Woodchucks </a:t>
            </a:r>
            <a:r>
              <a:rPr sz="2750" spc="15" dirty="0">
                <a:latin typeface="Calibri"/>
                <a:cs typeface="Calibri"/>
              </a:rPr>
              <a:t>is </a:t>
            </a:r>
            <a:r>
              <a:rPr sz="2750" spc="10" dirty="0">
                <a:latin typeface="Calibri"/>
                <a:cs typeface="Calibri"/>
              </a:rPr>
              <a:t>another </a:t>
            </a:r>
            <a:r>
              <a:rPr sz="2750" dirty="0">
                <a:latin typeface="Calibri"/>
                <a:cs typeface="Calibri"/>
              </a:rPr>
              <a:t>name </a:t>
            </a:r>
            <a:r>
              <a:rPr sz="2750" spc="15" dirty="0">
                <a:latin typeface="Calibri"/>
                <a:cs typeface="Calibri"/>
              </a:rPr>
              <a:t>for</a:t>
            </a:r>
            <a:r>
              <a:rPr sz="2750" spc="-10" dirty="0">
                <a:latin typeface="Calibri"/>
                <a:cs typeface="Calibri"/>
              </a:rPr>
              <a:t> </a:t>
            </a:r>
            <a:r>
              <a:rPr sz="2750" spc="5" dirty="0">
                <a:latin typeface="Calibri"/>
                <a:cs typeface="Calibri"/>
              </a:rPr>
              <a:t>groundhog!</a:t>
            </a:r>
            <a:endParaRPr sz="2750">
              <a:latin typeface="Calibri"/>
              <a:cs typeface="Calibri"/>
            </a:endParaRPr>
          </a:p>
          <a:p>
            <a:pPr marL="411480" indent="-399415">
              <a:lnSpc>
                <a:spcPct val="100000"/>
              </a:lnSpc>
              <a:spcBef>
                <a:spcPts val="72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20" dirty="0">
                <a:latin typeface="Calibri"/>
                <a:cs typeface="Calibri"/>
              </a:rPr>
              <a:t>The </a:t>
            </a:r>
            <a:r>
              <a:rPr sz="2750" spc="10" dirty="0">
                <a:latin typeface="Calibri"/>
                <a:cs typeface="Calibri"/>
              </a:rPr>
              <a:t>pipe | </a:t>
            </a:r>
            <a:r>
              <a:rPr sz="2750" spc="15" dirty="0">
                <a:latin typeface="Calibri"/>
                <a:cs typeface="Calibri"/>
              </a:rPr>
              <a:t>for</a:t>
            </a:r>
            <a:r>
              <a:rPr sz="2750" spc="-40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disjunction</a:t>
            </a:r>
            <a:endParaRPr sz="2750">
              <a:latin typeface="Calibri"/>
              <a:cs typeface="Calibri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259921" y="3693582"/>
          <a:ext cx="6237605" cy="248324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335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40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3679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-1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Pattern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Matches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692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groundhog</a:t>
                      </a:r>
                      <a:r>
                        <a:rPr sz="2100" b="1" spc="-15" dirty="0">
                          <a:solidFill>
                            <a:srgbClr val="CC0000"/>
                          </a:solidFill>
                          <a:latin typeface="Century Gothic"/>
                          <a:cs typeface="Century Gothic"/>
                        </a:rPr>
                        <a:t>|</a:t>
                      </a: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woodchuck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8550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yours</a:t>
                      </a:r>
                      <a:r>
                        <a:rPr sz="2100" b="1" spc="-15" dirty="0">
                          <a:solidFill>
                            <a:srgbClr val="CC0000"/>
                          </a:solidFill>
                          <a:latin typeface="Century Gothic"/>
                          <a:cs typeface="Century Gothic"/>
                        </a:rPr>
                        <a:t>|</a:t>
                      </a: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mine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 marR="696595">
                        <a:lnSpc>
                          <a:spcPts val="2490"/>
                        </a:lnSpc>
                        <a:spcBef>
                          <a:spcPts val="400"/>
                        </a:spcBef>
                      </a:pPr>
                      <a:r>
                        <a:rPr sz="2100" spc="-30" dirty="0">
                          <a:latin typeface="Courier New"/>
                          <a:cs typeface="Courier New"/>
                        </a:rPr>
                        <a:t>your</a:t>
                      </a:r>
                      <a:r>
                        <a:rPr sz="2100" dirty="0">
                          <a:latin typeface="Courier New"/>
                          <a:cs typeface="Courier New"/>
                        </a:rPr>
                        <a:t>s 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mine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5080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641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a</a:t>
                      </a:r>
                      <a:r>
                        <a:rPr sz="2100" b="1" spc="5" dirty="0">
                          <a:solidFill>
                            <a:srgbClr val="CC0000"/>
                          </a:solidFill>
                          <a:latin typeface="Century Gothic"/>
                          <a:cs typeface="Century Gothic"/>
                        </a:rPr>
                        <a:t>|</a:t>
                      </a:r>
                      <a:r>
                        <a:rPr sz="2100" spc="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b</a:t>
                      </a:r>
                      <a:r>
                        <a:rPr sz="2100" b="1" spc="5" dirty="0">
                          <a:solidFill>
                            <a:srgbClr val="CC0000"/>
                          </a:solidFill>
                          <a:latin typeface="Century Gothic"/>
                          <a:cs typeface="Century Gothic"/>
                        </a:rPr>
                        <a:t>|</a:t>
                      </a:r>
                      <a:r>
                        <a:rPr sz="2100" spc="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c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5" dirty="0">
                          <a:latin typeface="Calibri"/>
                          <a:cs typeface="Calibri"/>
                        </a:rPr>
                        <a:t>=</a:t>
                      </a:r>
                      <a:r>
                        <a:rPr sz="21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dirty="0">
                          <a:solidFill>
                            <a:srgbClr val="FF0000"/>
                          </a:solidFill>
                          <a:latin typeface="Calibri"/>
                          <a:cs typeface="Calibri"/>
                        </a:rPr>
                        <a:t>[abc]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679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[gG]roundhog</a:t>
                      </a:r>
                      <a:r>
                        <a:rPr sz="2100" b="1" spc="-15" dirty="0">
                          <a:solidFill>
                            <a:srgbClr val="CC0000"/>
                          </a:solidFill>
                          <a:latin typeface="Century Gothic"/>
                          <a:cs typeface="Century Gothic"/>
                        </a:rPr>
                        <a:t>|</a:t>
                      </a: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[Ww]oodchuck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52567" y="3685425"/>
            <a:ext cx="3443766" cy="2589808"/>
          </a:xfrm>
          <a:prstGeom prst="rect">
            <a:avLst/>
          </a:prstGeom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A588-CF79-6845-A0A9-764B0043A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8FC4DC-36F7-3844-B27C-2F5130CA0D7E}"/>
              </a:ext>
            </a:extLst>
          </p:cNvPr>
          <p:cNvSpPr txBox="1"/>
          <p:nvPr/>
        </p:nvSpPr>
        <p:spPr>
          <a:xfrm>
            <a:off x="599065" y="2214239"/>
            <a:ext cx="2488117" cy="4162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5" dirty="0"/>
              <a:t>The next merges are:</a:t>
            </a:r>
            <a:endParaRPr lang="en-US" sz="2105" dirty="0">
              <a:solidFill>
                <a:srgbClr val="0070C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0A4A93-7DFF-3846-92BE-BD84C7DA0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59" y="3233419"/>
            <a:ext cx="10147909" cy="221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68154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429E5-EBD9-2046-8D47-165ECF0A3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BPE token </a:t>
            </a:r>
            <a:r>
              <a:rPr lang="en-US"/>
              <a:t>learner algorithm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B8AEF-E371-1D41-B310-325C6FF25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406" y="1906905"/>
            <a:ext cx="9285436" cy="4738879"/>
          </a:xfrm>
        </p:spPr>
        <p:txBody>
          <a:bodyPr>
            <a:normAutofit/>
          </a:bodyPr>
          <a:lstStyle/>
          <a:p>
            <a:r>
              <a:rPr lang="en-US" dirty="0"/>
              <a:t>On the test data, run each merge learned from the training data:</a:t>
            </a:r>
          </a:p>
          <a:p>
            <a:pPr lvl="1"/>
            <a:r>
              <a:rPr lang="en-US" dirty="0"/>
              <a:t>Greedily</a:t>
            </a:r>
          </a:p>
          <a:p>
            <a:pPr lvl="1"/>
            <a:r>
              <a:rPr lang="en-US" dirty="0"/>
              <a:t>In the order we learned them</a:t>
            </a:r>
          </a:p>
          <a:p>
            <a:pPr lvl="1"/>
            <a:r>
              <a:rPr lang="en-US" dirty="0"/>
              <a:t>(test frequencies don't play a role)</a:t>
            </a:r>
          </a:p>
          <a:p>
            <a:r>
              <a:rPr lang="en-US" dirty="0"/>
              <a:t>So: merge every </a:t>
            </a:r>
            <a:r>
              <a:rPr lang="en-US" dirty="0">
                <a:solidFill>
                  <a:srgbClr val="0070C0"/>
                </a:solidFill>
              </a:rPr>
              <a:t>e r</a:t>
            </a:r>
            <a:r>
              <a:rPr lang="en-US" dirty="0"/>
              <a:t> to </a:t>
            </a:r>
            <a:r>
              <a:rPr lang="en-US" dirty="0">
                <a:solidFill>
                  <a:srgbClr val="0070C0"/>
                </a:solidFill>
              </a:rPr>
              <a:t>er</a:t>
            </a:r>
            <a:r>
              <a:rPr lang="en-US" dirty="0"/>
              <a:t>, then merge </a:t>
            </a:r>
            <a:r>
              <a:rPr lang="en-US" dirty="0">
                <a:solidFill>
                  <a:srgbClr val="0070C0"/>
                </a:solidFill>
              </a:rPr>
              <a:t>er _</a:t>
            </a:r>
            <a:r>
              <a:rPr lang="en-US" dirty="0"/>
              <a:t> to </a:t>
            </a:r>
            <a:r>
              <a:rPr lang="en-US" dirty="0">
                <a:solidFill>
                  <a:srgbClr val="0070C0"/>
                </a:solidFill>
              </a:rPr>
              <a:t>er_</a:t>
            </a:r>
            <a:r>
              <a:rPr lang="en-US" dirty="0"/>
              <a:t>, etc.</a:t>
            </a:r>
          </a:p>
          <a:p>
            <a:r>
              <a:rPr lang="en-US" dirty="0"/>
              <a:t>Result: </a:t>
            </a:r>
          </a:p>
          <a:p>
            <a:pPr lvl="1"/>
            <a:r>
              <a:rPr lang="en-US" dirty="0"/>
              <a:t>Test set "n e w e r _" would be tokenized as a full word </a:t>
            </a:r>
          </a:p>
          <a:p>
            <a:pPr lvl="1"/>
            <a:r>
              <a:rPr lang="en-US" dirty="0"/>
              <a:t>Test set "l o w e r _" would be two tokens: "low er_"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3252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5346700" y="4311650"/>
            <a:ext cx="5219160" cy="1710944"/>
          </a:xfrm>
        </p:spPr>
        <p:txBody>
          <a:bodyPr/>
          <a:lstStyle/>
          <a:p>
            <a:pPr marL="0" indent="0">
              <a:buNone/>
            </a:pPr>
            <a:r>
              <a:rPr lang="en-US" sz="4210" dirty="0">
                <a:solidFill>
                  <a:srgbClr val="A4001D"/>
                </a:solidFill>
                <a:latin typeface="Calibri" charset="0"/>
              </a:rPr>
              <a:t>Word Normalization and other issues</a:t>
            </a:r>
          </a:p>
          <a:p>
            <a:pPr eaLnBrk="1" hangingPunct="1">
              <a:buFont typeface="Times" charset="0"/>
              <a:buNone/>
            </a:pPr>
            <a:endParaRPr lang="en-US" dirty="0">
              <a:latin typeface="Lucida Sans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790053FB-C6FA-4968-B853-B22B161FD17B}"/>
              </a:ext>
            </a:extLst>
          </p:cNvPr>
          <p:cNvSpPr txBox="1"/>
          <p:nvPr/>
        </p:nvSpPr>
        <p:spPr>
          <a:xfrm>
            <a:off x="4813300" y="1358049"/>
            <a:ext cx="4126541" cy="1457194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 marR="5080" indent="73660">
              <a:lnSpc>
                <a:spcPts val="5550"/>
              </a:lnSpc>
              <a:spcBef>
                <a:spcPts val="335"/>
              </a:spcBef>
            </a:pPr>
            <a:r>
              <a:rPr lang="en-US" sz="4650" spc="25" dirty="0">
                <a:latin typeface="Calibri"/>
                <a:cs typeface="Calibri"/>
              </a:rPr>
              <a:t>Data</a:t>
            </a:r>
            <a:r>
              <a:rPr lang="en-US" sz="4650" b="1" spc="25" dirty="0">
                <a:latin typeface="Calibri"/>
                <a:cs typeface="Calibri"/>
              </a:rPr>
              <a:t> </a:t>
            </a:r>
            <a:r>
              <a:rPr lang="en-US" sz="4650" spc="25" dirty="0">
                <a:latin typeface="Calibri"/>
                <a:cs typeface="Calibri"/>
              </a:rPr>
              <a:t>Preparation</a:t>
            </a:r>
            <a:endParaRPr sz="465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6997687"/>
      </p:ext>
    </p:extLst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050"/>
          <p:cNvSpPr>
            <a:spLocks noGrp="1" noChangeArrowheads="1"/>
          </p:cNvSpPr>
          <p:nvPr>
            <p:ph type="title"/>
          </p:nvPr>
        </p:nvSpPr>
        <p:spPr>
          <a:xfrm>
            <a:off x="1604010" y="1015788"/>
            <a:ext cx="8732943" cy="868839"/>
          </a:xfrm>
        </p:spPr>
        <p:txBody>
          <a:bodyPr/>
          <a:lstStyle/>
          <a:p>
            <a:pPr eaLnBrk="1" hangingPunct="1"/>
            <a:r>
              <a:rPr lang="en-US" dirty="0"/>
              <a:t>Word Normalization</a:t>
            </a:r>
          </a:p>
        </p:txBody>
      </p:sp>
      <p:sp>
        <p:nvSpPr>
          <p:cNvPr id="35843" name="Rectangle 2051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>
                <a:sym typeface="Symbol" charset="2"/>
              </a:rPr>
              <a:t>Putting words/tokens in a standard format</a:t>
            </a:r>
          </a:p>
          <a:p>
            <a:pPr lvl="2" eaLnBrk="1" hangingPunct="1"/>
            <a:r>
              <a:rPr lang="en-US" sz="2807" dirty="0">
                <a:sym typeface="Symbol" charset="2"/>
              </a:rPr>
              <a:t>U.S.A. or USA</a:t>
            </a:r>
          </a:p>
          <a:p>
            <a:pPr lvl="2" eaLnBrk="1" hangingPunct="1"/>
            <a:r>
              <a:rPr lang="en-US" sz="2807" dirty="0" err="1">
                <a:sym typeface="Symbol" charset="2"/>
              </a:rPr>
              <a:t>uhhuh</a:t>
            </a:r>
            <a:r>
              <a:rPr lang="en-US" sz="2807" dirty="0">
                <a:sym typeface="Symbol" charset="2"/>
              </a:rPr>
              <a:t> or uh-huh</a:t>
            </a:r>
          </a:p>
          <a:p>
            <a:pPr lvl="2" eaLnBrk="1" hangingPunct="1"/>
            <a:r>
              <a:rPr lang="en-US" sz="2807" dirty="0">
                <a:sym typeface="Symbol" charset="2"/>
              </a:rPr>
              <a:t>Fed or fed</a:t>
            </a:r>
          </a:p>
          <a:p>
            <a:pPr lvl="2" eaLnBrk="1" hangingPunct="1"/>
            <a:r>
              <a:rPr lang="en-US" sz="2807" dirty="0">
                <a:sym typeface="Symbol" charset="2"/>
              </a:rPr>
              <a:t>am, is be, are </a:t>
            </a:r>
          </a:p>
          <a:p>
            <a:pPr lvl="1" eaLnBrk="1" hangingPunct="1"/>
            <a:endParaRPr lang="en-US" dirty="0">
              <a:sym typeface="Symbol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54318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Case folding</a:t>
            </a:r>
          </a:p>
        </p:txBody>
      </p:sp>
      <p:sp>
        <p:nvSpPr>
          <p:cNvPr id="36867" name="Rectangle 7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3274" dirty="0"/>
              <a:t>Applications like IR: reduce all letters to lower case</a:t>
            </a:r>
          </a:p>
          <a:p>
            <a:pPr lvl="1" eaLnBrk="1" hangingPunct="1"/>
            <a:r>
              <a:rPr lang="en-US" sz="2807" dirty="0"/>
              <a:t>Since users tend to use lower case</a:t>
            </a:r>
          </a:p>
          <a:p>
            <a:pPr lvl="1" eaLnBrk="1" hangingPunct="1"/>
            <a:r>
              <a:rPr lang="en-US" sz="2807" dirty="0"/>
              <a:t>Possible exception: upper case in mid-sentence?</a:t>
            </a:r>
          </a:p>
          <a:p>
            <a:pPr lvl="2" eaLnBrk="1" hangingPunct="1"/>
            <a:r>
              <a:rPr lang="en-US" sz="2339" dirty="0"/>
              <a:t>e.g., </a:t>
            </a:r>
            <a:r>
              <a:rPr lang="en-US" sz="2339" b="1" i="1" dirty="0"/>
              <a:t>General Motors</a:t>
            </a:r>
          </a:p>
          <a:p>
            <a:pPr lvl="2" eaLnBrk="1" hangingPunct="1"/>
            <a:r>
              <a:rPr lang="en-US" sz="2339" b="1" i="1" dirty="0"/>
              <a:t>Fed</a:t>
            </a:r>
            <a:r>
              <a:rPr lang="en-US" sz="2339" dirty="0"/>
              <a:t> vs. </a:t>
            </a:r>
            <a:r>
              <a:rPr lang="en-US" sz="2339" b="1" i="1" dirty="0"/>
              <a:t>fed</a:t>
            </a:r>
          </a:p>
          <a:p>
            <a:pPr lvl="2" eaLnBrk="1" hangingPunct="1"/>
            <a:r>
              <a:rPr lang="en-US" sz="2339" b="1" i="1" dirty="0"/>
              <a:t>SAIL</a:t>
            </a:r>
            <a:r>
              <a:rPr lang="en-US" sz="2339" dirty="0"/>
              <a:t> vs. </a:t>
            </a:r>
            <a:r>
              <a:rPr lang="en-US" sz="2339" b="1" i="1" dirty="0"/>
              <a:t>sail</a:t>
            </a:r>
          </a:p>
          <a:p>
            <a:r>
              <a:rPr lang="en-US" sz="3274" dirty="0"/>
              <a:t>For sentiment analysis, MT, Information extraction</a:t>
            </a:r>
          </a:p>
          <a:p>
            <a:pPr lvl="1"/>
            <a:r>
              <a:rPr lang="en-US" sz="2807" dirty="0"/>
              <a:t>Case is helpful (</a:t>
            </a:r>
            <a:r>
              <a:rPr lang="en-US" sz="2807" b="1" i="1" dirty="0"/>
              <a:t>US</a:t>
            </a:r>
            <a:r>
              <a:rPr lang="en-US" sz="2807" dirty="0"/>
              <a:t> versus </a:t>
            </a:r>
            <a:r>
              <a:rPr lang="en-US" sz="2807" b="1" i="1" dirty="0"/>
              <a:t>us </a:t>
            </a:r>
            <a:r>
              <a:rPr lang="en-US" sz="2807" dirty="0"/>
              <a:t>is important)</a:t>
            </a:r>
          </a:p>
        </p:txBody>
      </p:sp>
    </p:spTree>
    <p:extLst>
      <p:ext uri="{BB962C8B-B14F-4D97-AF65-F5344CB8AC3E}">
        <p14:creationId xmlns:p14="http://schemas.microsoft.com/office/powerpoint/2010/main" val="3891634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Lemmatization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>
          <a:xfrm>
            <a:off x="962406" y="2352464"/>
            <a:ext cx="9730994" cy="4188248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Represent all words as their shared root, = dictionary headword form:</a:t>
            </a:r>
          </a:p>
          <a:p>
            <a:pPr lvl="1">
              <a:spcBef>
                <a:spcPts val="585"/>
              </a:spcBef>
              <a:spcAft>
                <a:spcPts val="585"/>
              </a:spcAft>
            </a:pPr>
            <a:r>
              <a:rPr lang="en-US" sz="2807" i="1" dirty="0"/>
              <a:t>am, are,</a:t>
            </a:r>
            <a:r>
              <a:rPr lang="en-US" sz="2807" dirty="0"/>
              <a:t> </a:t>
            </a:r>
            <a:r>
              <a:rPr lang="en-US" sz="2807" i="1" dirty="0"/>
              <a:t>is </a:t>
            </a:r>
            <a:r>
              <a:rPr lang="en-US" sz="2807" dirty="0">
                <a:sym typeface="Symbol" charset="2"/>
              </a:rPr>
              <a:t></a:t>
            </a:r>
            <a:r>
              <a:rPr lang="en-US" sz="2807" dirty="0"/>
              <a:t> </a:t>
            </a:r>
            <a:r>
              <a:rPr lang="en-US" sz="2807" i="1" dirty="0"/>
              <a:t>be</a:t>
            </a:r>
            <a:endParaRPr lang="en-US" sz="2807" dirty="0"/>
          </a:p>
          <a:p>
            <a:pPr lvl="1">
              <a:spcBef>
                <a:spcPts val="585"/>
              </a:spcBef>
              <a:spcAft>
                <a:spcPts val="585"/>
              </a:spcAft>
            </a:pPr>
            <a:r>
              <a:rPr lang="en-US" sz="2807" i="1" dirty="0"/>
              <a:t>car, cars, car's</a:t>
            </a:r>
            <a:r>
              <a:rPr lang="en-US" sz="2807" dirty="0"/>
              <a:t>, </a:t>
            </a:r>
            <a:r>
              <a:rPr lang="en-US" sz="2807" i="1" dirty="0"/>
              <a:t>cars'</a:t>
            </a:r>
            <a:r>
              <a:rPr lang="en-US" sz="2807" dirty="0"/>
              <a:t> </a:t>
            </a:r>
            <a:r>
              <a:rPr lang="en-US" sz="2807" dirty="0">
                <a:sym typeface="Symbol" charset="2"/>
              </a:rPr>
              <a:t></a:t>
            </a:r>
            <a:r>
              <a:rPr lang="en-US" sz="2807" dirty="0"/>
              <a:t> </a:t>
            </a:r>
            <a:r>
              <a:rPr lang="en-US" sz="2807" i="1" dirty="0"/>
              <a:t>car</a:t>
            </a:r>
          </a:p>
          <a:p>
            <a:pPr lvl="1">
              <a:spcBef>
                <a:spcPts val="585"/>
              </a:spcBef>
              <a:spcAft>
                <a:spcPts val="585"/>
              </a:spcAft>
            </a:pPr>
            <a:r>
              <a:rPr lang="en-US" dirty="0"/>
              <a:t>Spanish </a:t>
            </a:r>
            <a:r>
              <a:rPr lang="en-US" dirty="0" err="1">
                <a:solidFill>
                  <a:srgbClr val="A50021"/>
                </a:solidFill>
              </a:rPr>
              <a:t>quiero</a:t>
            </a:r>
            <a:r>
              <a:rPr lang="en-US" dirty="0"/>
              <a:t> (‘I want’), </a:t>
            </a:r>
            <a:r>
              <a:rPr lang="en-US" dirty="0" err="1">
                <a:solidFill>
                  <a:srgbClr val="A50021"/>
                </a:solidFill>
              </a:rPr>
              <a:t>quieres</a:t>
            </a:r>
            <a:r>
              <a:rPr lang="en-US" dirty="0"/>
              <a:t> (‘you want’) </a:t>
            </a:r>
            <a:r>
              <a:rPr lang="en-US" dirty="0">
                <a:sym typeface="Symbol" charset="2"/>
              </a:rPr>
              <a:t></a:t>
            </a:r>
            <a:r>
              <a:rPr lang="en-US" dirty="0"/>
              <a:t> </a:t>
            </a:r>
            <a:r>
              <a:rPr lang="en-US" dirty="0" err="1">
                <a:solidFill>
                  <a:srgbClr val="A50021"/>
                </a:solidFill>
              </a:rPr>
              <a:t>querer</a:t>
            </a:r>
            <a:r>
              <a:rPr lang="en-US" dirty="0"/>
              <a:t> ‘want'</a:t>
            </a:r>
            <a:endParaRPr lang="en-US" sz="2807" i="1" dirty="0"/>
          </a:p>
          <a:p>
            <a:pPr>
              <a:spcBef>
                <a:spcPts val="585"/>
              </a:spcBef>
              <a:spcAft>
                <a:spcPts val="585"/>
              </a:spcAft>
            </a:pPr>
            <a:r>
              <a:rPr lang="en-US" i="1" dirty="0"/>
              <a:t>He is reading detective stories </a:t>
            </a:r>
            <a:r>
              <a:rPr lang="en-US" dirty="0">
                <a:sym typeface="Symbol" charset="2"/>
              </a:rPr>
              <a:t></a:t>
            </a:r>
            <a:r>
              <a:rPr lang="en-US" dirty="0"/>
              <a:t> </a:t>
            </a:r>
            <a:r>
              <a:rPr lang="en-US" i="1" dirty="0"/>
              <a:t>He be read detective story </a:t>
            </a:r>
          </a:p>
        </p:txBody>
      </p:sp>
    </p:spTree>
    <p:extLst>
      <p:ext uri="{BB962C8B-B14F-4D97-AF65-F5344CB8AC3E}">
        <p14:creationId xmlns:p14="http://schemas.microsoft.com/office/powerpoint/2010/main" val="2399706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xfrm>
            <a:off x="962406" y="910717"/>
            <a:ext cx="9463659" cy="795686"/>
          </a:xfrm>
        </p:spPr>
        <p:txBody>
          <a:bodyPr>
            <a:normAutofit fontScale="90000"/>
          </a:bodyPr>
          <a:lstStyle/>
          <a:p>
            <a:r>
              <a:rPr lang="en-US" dirty="0"/>
              <a:t>Lemmatization is done by Morphological Parsing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idx="1"/>
          </p:nvPr>
        </p:nvSpPr>
        <p:spPr>
          <a:xfrm>
            <a:off x="962407" y="2174240"/>
            <a:ext cx="8822056" cy="4277360"/>
          </a:xfrm>
        </p:spPr>
        <p:txBody>
          <a:bodyPr>
            <a:normAutofit/>
          </a:bodyPr>
          <a:lstStyle/>
          <a:p>
            <a:r>
              <a:rPr lang="en-US" sz="3508" dirty="0"/>
              <a:t>Morphemes:</a:t>
            </a:r>
          </a:p>
          <a:p>
            <a:pPr lvl="1"/>
            <a:r>
              <a:rPr lang="en-US" sz="2807" dirty="0"/>
              <a:t>The small meaningful units that make up words</a:t>
            </a:r>
          </a:p>
          <a:p>
            <a:pPr lvl="1"/>
            <a:r>
              <a:rPr lang="en-US" sz="2807" b="1" dirty="0">
                <a:solidFill>
                  <a:srgbClr val="FF0000"/>
                </a:solidFill>
              </a:rPr>
              <a:t>Stems</a:t>
            </a:r>
            <a:r>
              <a:rPr lang="en-US" sz="2807" dirty="0"/>
              <a:t>: The core meaning-bearing units</a:t>
            </a:r>
          </a:p>
          <a:p>
            <a:pPr lvl="1"/>
            <a:r>
              <a:rPr lang="en-US" sz="2807" b="1" dirty="0">
                <a:solidFill>
                  <a:srgbClr val="FF0000"/>
                </a:solidFill>
              </a:rPr>
              <a:t>Affixes</a:t>
            </a:r>
            <a:r>
              <a:rPr lang="en-US" sz="2807" dirty="0"/>
              <a:t>: </a:t>
            </a:r>
            <a:r>
              <a:rPr lang="en-US" dirty="0"/>
              <a:t>Parts</a:t>
            </a:r>
            <a:r>
              <a:rPr lang="en-US" sz="2807" dirty="0"/>
              <a:t> that adhere to stems, often with grammatical functions</a:t>
            </a:r>
          </a:p>
          <a:p>
            <a:r>
              <a:rPr lang="en-US" sz="3508" dirty="0"/>
              <a:t>Morphological Parsers:</a:t>
            </a:r>
          </a:p>
          <a:p>
            <a:pPr lvl="1"/>
            <a:r>
              <a:rPr lang="en-US" dirty="0"/>
              <a:t>Parse</a:t>
            </a:r>
            <a:r>
              <a:rPr lang="en-US" i="1" dirty="0"/>
              <a:t>  cats </a:t>
            </a:r>
            <a:r>
              <a:rPr lang="en-US" dirty="0"/>
              <a:t>into two morphemes </a:t>
            </a:r>
            <a:r>
              <a:rPr lang="en-US" i="1" dirty="0"/>
              <a:t>cat </a:t>
            </a:r>
            <a:r>
              <a:rPr lang="en-US" dirty="0"/>
              <a:t>and </a:t>
            </a:r>
            <a:r>
              <a:rPr lang="en-US" i="1" dirty="0"/>
              <a:t>s</a:t>
            </a:r>
            <a:endParaRPr lang="en-US" dirty="0"/>
          </a:p>
          <a:p>
            <a:pPr lvl="1"/>
            <a:r>
              <a:rPr lang="en-US" dirty="0"/>
              <a:t>Parse Spanish </a:t>
            </a:r>
            <a:r>
              <a:rPr lang="en-US" i="1" dirty="0" err="1"/>
              <a:t>amaren</a:t>
            </a:r>
            <a:r>
              <a:rPr lang="en-US" i="1" dirty="0"/>
              <a:t> </a:t>
            </a:r>
            <a:r>
              <a:rPr lang="en-US" dirty="0"/>
              <a:t>(‘if in the future they would love’) into morpheme </a:t>
            </a:r>
            <a:r>
              <a:rPr lang="en-US" i="1" dirty="0" err="1"/>
              <a:t>amar</a:t>
            </a:r>
            <a:r>
              <a:rPr lang="en-US" i="1" dirty="0"/>
              <a:t> </a:t>
            </a:r>
            <a:r>
              <a:rPr lang="en-US" dirty="0"/>
              <a:t>‘to love’, and the morphological features </a:t>
            </a:r>
            <a:r>
              <a:rPr lang="en-US" i="1" dirty="0"/>
              <a:t>3PL </a:t>
            </a:r>
            <a:r>
              <a:rPr lang="en-US" dirty="0"/>
              <a:t>and </a:t>
            </a:r>
            <a:r>
              <a:rPr lang="en-US" i="1" dirty="0"/>
              <a:t>future subjunctive</a:t>
            </a:r>
            <a:r>
              <a:rPr lang="en-US" dirty="0"/>
              <a:t>. </a:t>
            </a:r>
          </a:p>
          <a:p>
            <a:pPr lvl="1"/>
            <a:endParaRPr lang="en-US" sz="3274" dirty="0"/>
          </a:p>
        </p:txBody>
      </p:sp>
    </p:spTree>
    <p:extLst>
      <p:ext uri="{BB962C8B-B14F-4D97-AF65-F5344CB8AC3E}">
        <p14:creationId xmlns:p14="http://schemas.microsoft.com/office/powerpoint/2010/main" val="1226545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Stemming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idx="1"/>
          </p:nvPr>
        </p:nvSpPr>
        <p:spPr>
          <a:xfrm>
            <a:off x="961663" y="1881841"/>
            <a:ext cx="8822056" cy="4010025"/>
          </a:xfrm>
        </p:spPr>
        <p:txBody>
          <a:bodyPr/>
          <a:lstStyle/>
          <a:p>
            <a:pPr eaLnBrk="1" hangingPunct="1"/>
            <a:r>
              <a:rPr lang="en-US" dirty="0"/>
              <a:t>Reduce terms to stems, chopping off affixes crudely</a:t>
            </a:r>
          </a:p>
        </p:txBody>
      </p:sp>
      <p:sp>
        <p:nvSpPr>
          <p:cNvPr id="38916" name="Rectangle 4"/>
          <p:cNvSpPr>
            <a:spLocks noChangeArrowheads="1"/>
          </p:cNvSpPr>
          <p:nvPr/>
        </p:nvSpPr>
        <p:spPr bwMode="auto">
          <a:xfrm>
            <a:off x="909682" y="2236898"/>
            <a:ext cx="184731" cy="4162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 sz="2105">
              <a:latin typeface="Arial" charset="0"/>
            </a:endParaRPr>
          </a:p>
        </p:txBody>
      </p:sp>
      <p:sp>
        <p:nvSpPr>
          <p:cNvPr id="38917" name="Rectangle 5"/>
          <p:cNvSpPr>
            <a:spLocks noChangeArrowheads="1"/>
          </p:cNvSpPr>
          <p:nvPr/>
        </p:nvSpPr>
        <p:spPr bwMode="auto">
          <a:xfrm>
            <a:off x="408429" y="3761393"/>
            <a:ext cx="4776385" cy="1712007"/>
          </a:xfrm>
          <a:prstGeom prst="rect">
            <a:avLst/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105" dirty="0"/>
              <a:t>This was not the map we found in Billy </a:t>
            </a:r>
            <a:r>
              <a:rPr lang="en-US" sz="2105" dirty="0" err="1"/>
              <a:t>Bones’s</a:t>
            </a:r>
            <a:r>
              <a:rPr lang="en-US" sz="2105" dirty="0"/>
              <a:t> chest, but an accurate copy, complete in all things-names and heights and soundings-with the single exception of the red crosses and the written notes. </a:t>
            </a:r>
            <a:endParaRPr lang="en-US" sz="2339" dirty="0"/>
          </a:p>
        </p:txBody>
      </p:sp>
      <p:sp>
        <p:nvSpPr>
          <p:cNvPr id="38919" name="AutoShape 7"/>
          <p:cNvSpPr>
            <a:spLocks noChangeArrowheads="1"/>
          </p:cNvSpPr>
          <p:nvPr/>
        </p:nvSpPr>
        <p:spPr bwMode="auto">
          <a:xfrm>
            <a:off x="5304352" y="4045585"/>
            <a:ext cx="356447" cy="1361739"/>
          </a:xfrm>
          <a:prstGeom prst="right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sz="2105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640AF25E-FE00-574A-AA00-973D384B2C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8792" y="3599425"/>
            <a:ext cx="4776385" cy="2035942"/>
          </a:xfrm>
          <a:prstGeom prst="rect">
            <a:avLst/>
          </a:prstGeom>
          <a:solidFill>
            <a:schemeClr val="accent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105" dirty="0" err="1"/>
              <a:t>Thi</a:t>
            </a:r>
            <a:r>
              <a:rPr lang="en-US" sz="2105" dirty="0"/>
              <a:t> </a:t>
            </a:r>
            <a:r>
              <a:rPr lang="en-US" sz="2105" dirty="0" err="1"/>
              <a:t>wa</a:t>
            </a:r>
            <a:r>
              <a:rPr lang="en-US" sz="2105" dirty="0"/>
              <a:t> not the map we found in Billi Bone s chest but an </a:t>
            </a:r>
            <a:r>
              <a:rPr lang="en-US" sz="2105" dirty="0" err="1"/>
              <a:t>accur</a:t>
            </a:r>
            <a:r>
              <a:rPr lang="en-US" sz="2105" dirty="0"/>
              <a:t> </a:t>
            </a:r>
            <a:r>
              <a:rPr lang="en-US" sz="2105" dirty="0" err="1"/>
              <a:t>copi</a:t>
            </a:r>
            <a:r>
              <a:rPr lang="en-US" sz="2105" dirty="0"/>
              <a:t> </a:t>
            </a:r>
            <a:r>
              <a:rPr lang="en-US" sz="2105" dirty="0" err="1"/>
              <a:t>complet</a:t>
            </a:r>
            <a:r>
              <a:rPr lang="en-US" sz="2105" dirty="0"/>
              <a:t> in all thing name and height and sound with the </a:t>
            </a:r>
            <a:r>
              <a:rPr lang="en-US" sz="2105" dirty="0" err="1"/>
              <a:t>singl</a:t>
            </a:r>
            <a:r>
              <a:rPr lang="en-US" sz="2105" dirty="0"/>
              <a:t> except of the red cross and the written note </a:t>
            </a:r>
          </a:p>
          <a:p>
            <a:r>
              <a:rPr lang="en-US" sz="2105" dirty="0"/>
              <a:t>. </a:t>
            </a:r>
            <a:endParaRPr lang="en-US" sz="2339" dirty="0"/>
          </a:p>
        </p:txBody>
      </p:sp>
    </p:spTree>
    <p:extLst>
      <p:ext uri="{BB962C8B-B14F-4D97-AF65-F5344CB8AC3E}">
        <p14:creationId xmlns:p14="http://schemas.microsoft.com/office/powerpoint/2010/main" val="1356258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7" grpId="0" animBg="1"/>
      <p:bldP spid="38919" grpId="0" animBg="1"/>
      <p:bldP spid="8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8BEC9-4AEF-BF46-B21F-4AA4EEA7E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Porter Stemmer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4089B-B66C-C947-B7FA-036B0705A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a series of rewrite rules run in series</a:t>
            </a:r>
          </a:p>
          <a:p>
            <a:pPr lvl="1"/>
            <a:r>
              <a:rPr lang="en-US" dirty="0"/>
              <a:t>A cascade, in which output of each pass fed to next pass</a:t>
            </a:r>
          </a:p>
          <a:p>
            <a:r>
              <a:rPr lang="en-US" dirty="0"/>
              <a:t>Some sample rules: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91CD69-469D-4041-9C66-74F7D85522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010" y="4134697"/>
            <a:ext cx="7845788" cy="124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63823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782" y="910716"/>
            <a:ext cx="9160679" cy="1085301"/>
          </a:xfrm>
        </p:spPr>
        <p:txBody>
          <a:bodyPr>
            <a:normAutofit fontScale="90000"/>
          </a:bodyPr>
          <a:lstStyle/>
          <a:p>
            <a:r>
              <a:rPr lang="en-US" dirty="0"/>
              <a:t>Dealing with complex morphology is necessary for many languages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>
          <a:xfrm>
            <a:off x="356447" y="2352464"/>
            <a:ext cx="10158730" cy="3898635"/>
          </a:xfrm>
        </p:spPr>
        <p:txBody>
          <a:bodyPr>
            <a:normAutofit/>
          </a:bodyPr>
          <a:lstStyle/>
          <a:p>
            <a:pPr lvl="1"/>
            <a:r>
              <a:rPr lang="en-US" sz="2807" dirty="0"/>
              <a:t>E.g., the Turkish word:</a:t>
            </a:r>
          </a:p>
          <a:p>
            <a:pPr lvl="1"/>
            <a:r>
              <a:rPr lang="en-US" sz="2807" dirty="0" err="1">
                <a:solidFill>
                  <a:srgbClr val="FF0000"/>
                </a:solidFill>
              </a:rPr>
              <a:t>Uygarlastiramadiklarimizdanmissinizcasina</a:t>
            </a:r>
            <a:endParaRPr lang="en-US" sz="2807" dirty="0">
              <a:solidFill>
                <a:srgbClr val="FF0000"/>
              </a:solidFill>
            </a:endParaRPr>
          </a:p>
          <a:p>
            <a:pPr lvl="1"/>
            <a:r>
              <a:rPr lang="en-US" sz="2807" dirty="0"/>
              <a:t>`(behaving) as if you are among those whom we could not civilize’</a:t>
            </a:r>
          </a:p>
          <a:p>
            <a:pPr lvl="1"/>
            <a:r>
              <a:rPr lang="en-US" sz="2807" dirty="0" err="1">
                <a:solidFill>
                  <a:srgbClr val="FF0000"/>
                </a:solidFill>
              </a:rPr>
              <a:t>Uygar</a:t>
            </a:r>
            <a:r>
              <a:rPr lang="en-US" sz="2807" dirty="0">
                <a:solidFill>
                  <a:srgbClr val="FF0000"/>
                </a:solidFill>
              </a:rPr>
              <a:t> </a:t>
            </a:r>
            <a:r>
              <a:rPr lang="en-US" sz="2807" dirty="0"/>
              <a:t>`civilized’ + </a:t>
            </a:r>
            <a:r>
              <a:rPr lang="en-US" sz="2807" dirty="0" err="1">
                <a:solidFill>
                  <a:srgbClr val="FF0000"/>
                </a:solidFill>
              </a:rPr>
              <a:t>las</a:t>
            </a:r>
            <a:r>
              <a:rPr lang="en-US" sz="2807" dirty="0">
                <a:solidFill>
                  <a:srgbClr val="FF0000"/>
                </a:solidFill>
              </a:rPr>
              <a:t> </a:t>
            </a:r>
            <a:r>
              <a:rPr lang="en-US" sz="2807" dirty="0"/>
              <a:t>`become’ </a:t>
            </a:r>
          </a:p>
          <a:p>
            <a:pPr lvl="2">
              <a:buFont typeface="Wingdings" charset="2"/>
              <a:buNone/>
            </a:pPr>
            <a:r>
              <a:rPr lang="en-US" sz="2339" dirty="0"/>
              <a:t>+ </a:t>
            </a:r>
            <a:r>
              <a:rPr lang="en-US" sz="2339" dirty="0" err="1">
                <a:solidFill>
                  <a:srgbClr val="FF0000"/>
                </a:solidFill>
              </a:rPr>
              <a:t>tir</a:t>
            </a:r>
            <a:r>
              <a:rPr lang="en-US" sz="2339" dirty="0">
                <a:solidFill>
                  <a:srgbClr val="FF0000"/>
                </a:solidFill>
              </a:rPr>
              <a:t> </a:t>
            </a:r>
            <a:r>
              <a:rPr lang="en-US" sz="2339" dirty="0"/>
              <a:t>`cause’ + </a:t>
            </a:r>
            <a:r>
              <a:rPr lang="en-US" sz="2339" dirty="0" err="1">
                <a:solidFill>
                  <a:srgbClr val="FF0000"/>
                </a:solidFill>
              </a:rPr>
              <a:t>ama</a:t>
            </a:r>
            <a:r>
              <a:rPr lang="en-US" sz="2339" dirty="0">
                <a:solidFill>
                  <a:srgbClr val="FF0000"/>
                </a:solidFill>
              </a:rPr>
              <a:t> </a:t>
            </a:r>
            <a:r>
              <a:rPr lang="en-US" sz="2339" dirty="0"/>
              <a:t>`not able’ </a:t>
            </a:r>
          </a:p>
          <a:p>
            <a:pPr lvl="2">
              <a:buFont typeface="Wingdings" charset="2"/>
              <a:buNone/>
            </a:pPr>
            <a:r>
              <a:rPr lang="en-US" sz="2339" dirty="0"/>
              <a:t>+ </a:t>
            </a:r>
            <a:r>
              <a:rPr lang="en-US" sz="2339" dirty="0" err="1">
                <a:solidFill>
                  <a:srgbClr val="FF0000"/>
                </a:solidFill>
              </a:rPr>
              <a:t>dik</a:t>
            </a:r>
            <a:r>
              <a:rPr lang="en-US" sz="2339" dirty="0">
                <a:solidFill>
                  <a:srgbClr val="FF0000"/>
                </a:solidFill>
              </a:rPr>
              <a:t> </a:t>
            </a:r>
            <a:r>
              <a:rPr lang="en-US" sz="2339" dirty="0"/>
              <a:t>`past’ + </a:t>
            </a:r>
            <a:r>
              <a:rPr lang="en-US" sz="2339" dirty="0" err="1">
                <a:solidFill>
                  <a:srgbClr val="FF0000"/>
                </a:solidFill>
              </a:rPr>
              <a:t>lar</a:t>
            </a:r>
            <a:r>
              <a:rPr lang="en-US" sz="2339" dirty="0">
                <a:solidFill>
                  <a:srgbClr val="FF0000"/>
                </a:solidFill>
              </a:rPr>
              <a:t> </a:t>
            </a:r>
            <a:r>
              <a:rPr lang="en-US" sz="2339" dirty="0"/>
              <a:t>‘plural’</a:t>
            </a:r>
          </a:p>
          <a:p>
            <a:pPr lvl="2">
              <a:buFont typeface="Wingdings" charset="2"/>
              <a:buNone/>
            </a:pPr>
            <a:r>
              <a:rPr lang="en-US" sz="2339" dirty="0"/>
              <a:t>+ </a:t>
            </a:r>
            <a:r>
              <a:rPr lang="en-US" sz="2339" dirty="0" err="1">
                <a:solidFill>
                  <a:srgbClr val="FF0000"/>
                </a:solidFill>
              </a:rPr>
              <a:t>imiz</a:t>
            </a:r>
            <a:r>
              <a:rPr lang="en-US" sz="2339" dirty="0">
                <a:solidFill>
                  <a:srgbClr val="FF0000"/>
                </a:solidFill>
              </a:rPr>
              <a:t> </a:t>
            </a:r>
            <a:r>
              <a:rPr lang="en-US" sz="2339" dirty="0"/>
              <a:t>‘p1pl’ + </a:t>
            </a:r>
            <a:r>
              <a:rPr lang="en-US" sz="2339" dirty="0" err="1">
                <a:solidFill>
                  <a:srgbClr val="FF0000"/>
                </a:solidFill>
              </a:rPr>
              <a:t>dan</a:t>
            </a:r>
            <a:r>
              <a:rPr lang="en-US" sz="2339" dirty="0">
                <a:solidFill>
                  <a:srgbClr val="FF0000"/>
                </a:solidFill>
              </a:rPr>
              <a:t> </a:t>
            </a:r>
            <a:r>
              <a:rPr lang="en-US" sz="2339" dirty="0"/>
              <a:t>‘</a:t>
            </a:r>
            <a:r>
              <a:rPr lang="en-US" sz="2339" dirty="0" err="1"/>
              <a:t>abl</a:t>
            </a:r>
            <a:r>
              <a:rPr lang="en-US" sz="2339" dirty="0"/>
              <a:t>’ </a:t>
            </a:r>
          </a:p>
          <a:p>
            <a:pPr lvl="2">
              <a:buFont typeface="Wingdings" charset="2"/>
              <a:buNone/>
            </a:pPr>
            <a:r>
              <a:rPr lang="en-US" sz="2339" dirty="0"/>
              <a:t>+ </a:t>
            </a:r>
            <a:r>
              <a:rPr lang="en-US" sz="2339" dirty="0" err="1">
                <a:solidFill>
                  <a:srgbClr val="FF0000"/>
                </a:solidFill>
              </a:rPr>
              <a:t>mis</a:t>
            </a:r>
            <a:r>
              <a:rPr lang="en-US" sz="2339" dirty="0">
                <a:solidFill>
                  <a:srgbClr val="FF0000"/>
                </a:solidFill>
              </a:rPr>
              <a:t> </a:t>
            </a:r>
            <a:r>
              <a:rPr lang="en-US" sz="2339" dirty="0"/>
              <a:t>‘past’ + </a:t>
            </a:r>
            <a:r>
              <a:rPr lang="en-US" sz="2339" dirty="0" err="1">
                <a:solidFill>
                  <a:srgbClr val="FF0000"/>
                </a:solidFill>
              </a:rPr>
              <a:t>siniz</a:t>
            </a:r>
            <a:r>
              <a:rPr lang="en-US" sz="2339" dirty="0">
                <a:solidFill>
                  <a:srgbClr val="FF0000"/>
                </a:solidFill>
              </a:rPr>
              <a:t> </a:t>
            </a:r>
            <a:r>
              <a:rPr lang="en-US" sz="2339" dirty="0"/>
              <a:t>‘2pl’ + </a:t>
            </a:r>
            <a:r>
              <a:rPr lang="en-US" sz="2339" dirty="0" err="1">
                <a:solidFill>
                  <a:srgbClr val="FF0000"/>
                </a:solidFill>
              </a:rPr>
              <a:t>casina</a:t>
            </a:r>
            <a:r>
              <a:rPr lang="en-US" sz="2339" dirty="0">
                <a:solidFill>
                  <a:srgbClr val="FF0000"/>
                </a:solidFill>
              </a:rPr>
              <a:t> </a:t>
            </a:r>
            <a:r>
              <a:rPr lang="en-US" sz="2339" dirty="0"/>
              <a:t>‘as if’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257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02234"/>
            <a:ext cx="6890384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4885690" algn="l"/>
                <a:tab pos="5739130" algn="l"/>
                <a:tab pos="6592570" algn="l"/>
              </a:tabLst>
            </a:pPr>
            <a:r>
              <a:rPr spc="30" dirty="0"/>
              <a:t>Re</a:t>
            </a:r>
            <a:r>
              <a:rPr spc="-10" dirty="0"/>
              <a:t>g</a:t>
            </a:r>
            <a:r>
              <a:rPr spc="-20" dirty="0"/>
              <a:t>u</a:t>
            </a:r>
            <a:r>
              <a:rPr spc="35" dirty="0"/>
              <a:t>l</a:t>
            </a:r>
            <a:r>
              <a:rPr spc="-5" dirty="0"/>
              <a:t>a</a:t>
            </a:r>
            <a:r>
              <a:rPr spc="5" dirty="0"/>
              <a:t>r</a:t>
            </a:r>
            <a:r>
              <a:rPr dirty="0"/>
              <a:t> </a:t>
            </a:r>
            <a:r>
              <a:rPr spc="15" dirty="0"/>
              <a:t>E</a:t>
            </a:r>
            <a:r>
              <a:rPr spc="-30" dirty="0"/>
              <a:t>x</a:t>
            </a:r>
            <a:r>
              <a:rPr spc="-20" dirty="0"/>
              <a:t>p</a:t>
            </a:r>
            <a:r>
              <a:rPr spc="-10" dirty="0"/>
              <a:t>r</a:t>
            </a:r>
            <a:r>
              <a:rPr spc="30" dirty="0"/>
              <a:t>e</a:t>
            </a:r>
            <a:r>
              <a:rPr spc="-20" dirty="0"/>
              <a:t>ss</a:t>
            </a:r>
            <a:r>
              <a:rPr spc="35" dirty="0"/>
              <a:t>i</a:t>
            </a:r>
            <a:r>
              <a:rPr spc="-25" dirty="0"/>
              <a:t>o</a:t>
            </a:r>
            <a:r>
              <a:rPr spc="-20" dirty="0"/>
              <a:t>ns</a:t>
            </a:r>
            <a:r>
              <a:rPr spc="5" dirty="0"/>
              <a:t>:</a:t>
            </a:r>
            <a:r>
              <a:rPr spc="245" dirty="0"/>
              <a:t> </a:t>
            </a:r>
            <a:r>
              <a:rPr spc="15" dirty="0">
                <a:solidFill>
                  <a:srgbClr val="CC0000"/>
                </a:solidFill>
                <a:latin typeface="Courier New"/>
                <a:cs typeface="Courier New"/>
              </a:rPr>
              <a:t>?</a:t>
            </a:r>
            <a:r>
              <a:rPr dirty="0">
                <a:solidFill>
                  <a:srgbClr val="CC0000"/>
                </a:solidFill>
                <a:latin typeface="Courier New"/>
                <a:cs typeface="Courier New"/>
              </a:rPr>
              <a:t>	</a:t>
            </a:r>
            <a:r>
              <a:rPr spc="15" dirty="0">
                <a:solidFill>
                  <a:srgbClr val="CC0000"/>
                </a:solidFill>
                <a:latin typeface="Courier New"/>
                <a:cs typeface="Courier New"/>
              </a:rPr>
              <a:t>*</a:t>
            </a:r>
            <a:r>
              <a:rPr dirty="0">
                <a:solidFill>
                  <a:srgbClr val="CC0000"/>
                </a:solidFill>
                <a:latin typeface="Courier New"/>
                <a:cs typeface="Courier New"/>
              </a:rPr>
              <a:t>	</a:t>
            </a:r>
            <a:r>
              <a:rPr spc="15" dirty="0">
                <a:solidFill>
                  <a:srgbClr val="CC0000"/>
                </a:solidFill>
                <a:latin typeface="Courier New"/>
                <a:cs typeface="Courier New"/>
              </a:rPr>
              <a:t>+</a:t>
            </a:r>
            <a:r>
              <a:rPr dirty="0">
                <a:solidFill>
                  <a:srgbClr val="CC0000"/>
                </a:solidFill>
                <a:latin typeface="Courier New"/>
                <a:cs typeface="Courier New"/>
              </a:rPr>
              <a:t>	</a:t>
            </a:r>
            <a:r>
              <a:rPr spc="15" dirty="0">
                <a:solidFill>
                  <a:srgbClr val="CC0000"/>
                </a:solidFill>
                <a:latin typeface="Courier New"/>
                <a:cs typeface="Courier New"/>
              </a:rPr>
              <a:t>.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530586" y="2441575"/>
            <a:ext cx="1819363" cy="2589807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8381620" y="5226238"/>
            <a:ext cx="2142490" cy="97281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R="48895" algn="r">
              <a:lnSpc>
                <a:spcPct val="100000"/>
              </a:lnSpc>
              <a:spcBef>
                <a:spcPts val="120"/>
              </a:spcBef>
            </a:pPr>
            <a:r>
              <a:rPr sz="2100" spc="-10" dirty="0">
                <a:latin typeface="Calibri"/>
                <a:cs typeface="Calibri"/>
              </a:rPr>
              <a:t>Stephen </a:t>
            </a:r>
            <a:r>
              <a:rPr sz="2100" spc="10" dirty="0">
                <a:latin typeface="Calibri"/>
                <a:cs typeface="Calibri"/>
              </a:rPr>
              <a:t>C</a:t>
            </a:r>
            <a:r>
              <a:rPr sz="2100" spc="-20" dirty="0">
                <a:latin typeface="Calibri"/>
                <a:cs typeface="Calibri"/>
              </a:rPr>
              <a:t> </a:t>
            </a:r>
            <a:r>
              <a:rPr sz="2100" spc="-5" dirty="0">
                <a:latin typeface="Calibri"/>
                <a:cs typeface="Calibri"/>
              </a:rPr>
              <a:t>Kleene</a:t>
            </a:r>
            <a:endParaRPr sz="21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950">
              <a:latin typeface="Calibri"/>
              <a:cs typeface="Calibri"/>
            </a:endParaRPr>
          </a:p>
          <a:p>
            <a:pPr marR="5080" algn="r">
              <a:lnSpc>
                <a:spcPct val="100000"/>
              </a:lnSpc>
              <a:tabLst>
                <a:tab pos="1184910" algn="l"/>
              </a:tabLst>
            </a:pPr>
            <a:r>
              <a:rPr sz="2100" spc="-5" dirty="0">
                <a:latin typeface="Calibri"/>
                <a:cs typeface="Calibri"/>
              </a:rPr>
              <a:t>Kleene</a:t>
            </a:r>
            <a:r>
              <a:rPr sz="2100" dirty="0">
                <a:latin typeface="Calibri"/>
                <a:cs typeface="Calibri"/>
              </a:rPr>
              <a:t> </a:t>
            </a:r>
            <a:r>
              <a:rPr sz="2100" spc="-15" dirty="0">
                <a:latin typeface="Calibri"/>
                <a:cs typeface="Calibri"/>
              </a:rPr>
              <a:t>*,	</a:t>
            </a:r>
            <a:r>
              <a:rPr sz="2100" spc="-5" dirty="0">
                <a:latin typeface="Calibri"/>
                <a:cs typeface="Calibri"/>
              </a:rPr>
              <a:t>Kleene</a:t>
            </a:r>
            <a:r>
              <a:rPr sz="2100" spc="-70" dirty="0">
                <a:latin typeface="Calibri"/>
                <a:cs typeface="Calibri"/>
              </a:rPr>
              <a:t> </a:t>
            </a:r>
            <a:r>
              <a:rPr sz="2100" spc="5" dirty="0">
                <a:latin typeface="Calibri"/>
                <a:cs typeface="Calibri"/>
              </a:rPr>
              <a:t>+</a:t>
            </a:r>
            <a:endParaRPr sz="2100">
              <a:latin typeface="Calibri"/>
              <a:cs typeface="Calibri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349012" y="2790587"/>
          <a:ext cx="7597140" cy="35617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929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818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8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3692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-1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Pattern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Matches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8550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colou?r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 marR="201930">
                        <a:lnSpc>
                          <a:spcPts val="2490"/>
                        </a:lnSpc>
                        <a:spcBef>
                          <a:spcPts val="400"/>
                        </a:spcBef>
                      </a:pPr>
                      <a:r>
                        <a:rPr sz="2100" dirty="0">
                          <a:latin typeface="Calibri"/>
                          <a:cs typeface="Calibri"/>
                        </a:rPr>
                        <a:t>Optional 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previous</a:t>
                      </a:r>
                      <a:r>
                        <a:rPr sz="2100" spc="-7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char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5080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  <a:tabLst>
                          <a:tab pos="1544955" algn="l"/>
                        </a:tabLst>
                      </a:pPr>
                      <a:r>
                        <a:rPr sz="2100" u="sng" spc="-15" dirty="0">
                          <a:solidFill>
                            <a:srgbClr val="0000FF"/>
                          </a:solidFill>
                          <a:uFill>
                            <a:solidFill>
                              <a:srgbClr val="0000FF"/>
                            </a:solidFill>
                          </a:uFill>
                          <a:latin typeface="Courier New"/>
                          <a:cs typeface="Courier New"/>
                        </a:rPr>
                        <a:t>color</a:t>
                      </a:r>
                      <a:r>
                        <a:rPr sz="2100" spc="-15" dirty="0">
                          <a:solidFill>
                            <a:srgbClr val="0000FF"/>
                          </a:solidFill>
                          <a:latin typeface="Courier New"/>
                          <a:cs typeface="Courier New"/>
                        </a:rPr>
                        <a:t>	</a:t>
                      </a:r>
                      <a:r>
                        <a:rPr sz="2100" u="sng" spc="-15" dirty="0">
                          <a:solidFill>
                            <a:srgbClr val="0000FF"/>
                          </a:solidFill>
                          <a:uFill>
                            <a:solidFill>
                              <a:srgbClr val="0000FF"/>
                            </a:solidFill>
                          </a:uFill>
                          <a:latin typeface="Courier New"/>
                          <a:cs typeface="Courier New"/>
                        </a:rPr>
                        <a:t>colour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8512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oo*h!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 marR="201930">
                        <a:lnSpc>
                          <a:spcPts val="2490"/>
                        </a:lnSpc>
                        <a:spcBef>
                          <a:spcPts val="400"/>
                        </a:spcBef>
                      </a:pPr>
                      <a:r>
                        <a:rPr sz="2100" spc="5" dirty="0">
                          <a:latin typeface="Calibri"/>
                          <a:cs typeface="Calibri"/>
                        </a:rPr>
                        <a:t>0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or more of  previous</a:t>
                      </a:r>
                      <a:r>
                        <a:rPr sz="2100" spc="-7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char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5080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  <a:tabLst>
                          <a:tab pos="1703070" algn="l"/>
                        </a:tabLst>
                      </a:pPr>
                      <a:r>
                        <a:rPr sz="2100" u="sng" spc="-10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oh!</a:t>
                      </a:r>
                      <a:r>
                        <a:rPr sz="2100" spc="35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ooh!</a:t>
                      </a:r>
                      <a:r>
                        <a:rPr sz="2100" spc="-15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	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oooh!</a:t>
                      </a:r>
                      <a:r>
                        <a:rPr sz="2100" spc="5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ooooh!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8550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o+h!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 marR="201930">
                        <a:lnSpc>
                          <a:spcPts val="2490"/>
                        </a:lnSpc>
                        <a:spcBef>
                          <a:spcPts val="400"/>
                        </a:spcBef>
                      </a:pPr>
                      <a:r>
                        <a:rPr sz="2100" spc="5" dirty="0">
                          <a:latin typeface="Calibri"/>
                          <a:cs typeface="Calibri"/>
                        </a:rPr>
                        <a:t>1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or more of  previous</a:t>
                      </a:r>
                      <a:r>
                        <a:rPr sz="2100" spc="-7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2100" spc="-5" dirty="0">
                          <a:latin typeface="Calibri"/>
                          <a:cs typeface="Calibri"/>
                        </a:rPr>
                        <a:t>char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5080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  <a:tabLst>
                          <a:tab pos="1703070" algn="l"/>
                        </a:tabLst>
                      </a:pPr>
                      <a:r>
                        <a:rPr sz="2100" u="sng" spc="-10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oh!</a:t>
                      </a:r>
                      <a:r>
                        <a:rPr sz="2100" spc="35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ooh!</a:t>
                      </a:r>
                      <a:r>
                        <a:rPr sz="2100" spc="-15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	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oooh!</a:t>
                      </a:r>
                      <a:r>
                        <a:rPr sz="2100" spc="5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ooooh!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692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baa+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u="sng" spc="-10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baa</a:t>
                      </a:r>
                      <a:r>
                        <a:rPr sz="2100" spc="-10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baaa</a:t>
                      </a:r>
                      <a:r>
                        <a:rPr sz="2100" spc="-15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baaaa</a:t>
                      </a:r>
                      <a:r>
                        <a:rPr sz="2100" spc="70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baaaaa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3679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0000"/>
                          </a:solidFill>
                          <a:latin typeface="Courier New"/>
                          <a:cs typeface="Courier New"/>
                        </a:rPr>
                        <a:t>beg.n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begin begun begun</a:t>
                      </a:r>
                      <a:r>
                        <a:rPr sz="2100" u="sng" spc="7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beg3n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Sentence Segmentation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idx="1"/>
          </p:nvPr>
        </p:nvSpPr>
        <p:spPr>
          <a:xfrm>
            <a:off x="534670" y="2011977"/>
            <a:ext cx="9802283" cy="4350511"/>
          </a:xfrm>
        </p:spPr>
        <p:txBody>
          <a:bodyPr>
            <a:normAutofit/>
          </a:bodyPr>
          <a:lstStyle/>
          <a:p>
            <a:r>
              <a:rPr lang="en-US" dirty="0"/>
              <a:t>!, ? are relatively unambiguous but </a:t>
            </a:r>
            <a:r>
              <a:rPr lang="en-US" b="1" dirty="0"/>
              <a:t>period</a:t>
            </a:r>
            <a:r>
              <a:rPr lang="en-US" dirty="0"/>
              <a:t> “.” is quite ambiguous</a:t>
            </a:r>
          </a:p>
          <a:p>
            <a:pPr lvl="1"/>
            <a:r>
              <a:rPr lang="en-US" dirty="0"/>
              <a:t>Sentence boundary</a:t>
            </a:r>
          </a:p>
          <a:p>
            <a:pPr lvl="1"/>
            <a:r>
              <a:rPr lang="en-US" dirty="0"/>
              <a:t>Abbreviations like Inc. or Dr.</a:t>
            </a:r>
          </a:p>
          <a:p>
            <a:pPr lvl="1"/>
            <a:r>
              <a:rPr lang="en-US" dirty="0"/>
              <a:t>Numbers like .02% or 4.3</a:t>
            </a:r>
          </a:p>
          <a:p>
            <a:r>
              <a:rPr lang="en-US" dirty="0"/>
              <a:t>Common Algorithm: decide (using rules or ML) whether a period is part of the word or is a sentence-boundary marker. </a:t>
            </a:r>
          </a:p>
          <a:p>
            <a:pPr lvl="1"/>
            <a:r>
              <a:rPr lang="en-US" dirty="0"/>
              <a:t>An abbreviation dictionary can help</a:t>
            </a:r>
          </a:p>
          <a:p>
            <a:r>
              <a:rPr lang="en-US" dirty="0"/>
              <a:t>Sentence segmentation can then often be done by rules based on this tokenization.</a:t>
            </a:r>
          </a:p>
        </p:txBody>
      </p:sp>
    </p:spTree>
    <p:extLst>
      <p:ext uri="{BB962C8B-B14F-4D97-AF65-F5344CB8AC3E}">
        <p14:creationId xmlns:p14="http://schemas.microsoft.com/office/powerpoint/2010/main" val="2322195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680910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5989955" algn="l"/>
                <a:tab pos="6555740" algn="l"/>
              </a:tabLst>
            </a:pPr>
            <a:r>
              <a:rPr spc="30" dirty="0"/>
              <a:t>Re</a:t>
            </a:r>
            <a:r>
              <a:rPr spc="-10" dirty="0"/>
              <a:t>g</a:t>
            </a:r>
            <a:r>
              <a:rPr spc="-20" dirty="0"/>
              <a:t>u</a:t>
            </a:r>
            <a:r>
              <a:rPr spc="35" dirty="0"/>
              <a:t>l</a:t>
            </a:r>
            <a:r>
              <a:rPr spc="-5" dirty="0"/>
              <a:t>a</a:t>
            </a:r>
            <a:r>
              <a:rPr spc="5" dirty="0"/>
              <a:t>r</a:t>
            </a:r>
            <a:r>
              <a:rPr dirty="0"/>
              <a:t> </a:t>
            </a:r>
            <a:r>
              <a:rPr spc="15" dirty="0"/>
              <a:t>E</a:t>
            </a:r>
            <a:r>
              <a:rPr spc="-30" dirty="0"/>
              <a:t>x</a:t>
            </a:r>
            <a:r>
              <a:rPr spc="-20" dirty="0"/>
              <a:t>p</a:t>
            </a:r>
            <a:r>
              <a:rPr dirty="0"/>
              <a:t>r</a:t>
            </a:r>
            <a:r>
              <a:rPr spc="20" dirty="0"/>
              <a:t>e</a:t>
            </a:r>
            <a:r>
              <a:rPr spc="-20" dirty="0"/>
              <a:t>ss</a:t>
            </a:r>
            <a:r>
              <a:rPr spc="40" dirty="0"/>
              <a:t>i</a:t>
            </a:r>
            <a:r>
              <a:rPr spc="-30" dirty="0"/>
              <a:t>o</a:t>
            </a:r>
            <a:r>
              <a:rPr spc="-20" dirty="0"/>
              <a:t>ns</a:t>
            </a:r>
            <a:r>
              <a:rPr spc="5" dirty="0"/>
              <a:t>:</a:t>
            </a:r>
            <a:r>
              <a:rPr dirty="0"/>
              <a:t> </a:t>
            </a:r>
            <a:r>
              <a:rPr spc="20" dirty="0"/>
              <a:t>A</a:t>
            </a:r>
            <a:r>
              <a:rPr spc="-25" dirty="0"/>
              <a:t>n</a:t>
            </a:r>
            <a:r>
              <a:rPr spc="-15" dirty="0"/>
              <a:t>c</a:t>
            </a:r>
            <a:r>
              <a:rPr spc="-20" dirty="0"/>
              <a:t>h</a:t>
            </a:r>
            <a:r>
              <a:rPr spc="-30" dirty="0"/>
              <a:t>o</a:t>
            </a:r>
            <a:r>
              <a:rPr dirty="0"/>
              <a:t>r</a:t>
            </a:r>
            <a:r>
              <a:rPr spc="10" dirty="0"/>
              <a:t>s</a:t>
            </a:r>
            <a:r>
              <a:rPr dirty="0"/>
              <a:t>	</a:t>
            </a:r>
            <a:r>
              <a:rPr spc="10" dirty="0">
                <a:solidFill>
                  <a:srgbClr val="FF0000"/>
                </a:solidFill>
              </a:rPr>
              <a:t>^</a:t>
            </a:r>
            <a:r>
              <a:rPr dirty="0">
                <a:solidFill>
                  <a:srgbClr val="FF0000"/>
                </a:solidFill>
              </a:rPr>
              <a:t>	</a:t>
            </a:r>
            <a:r>
              <a:rPr spc="10" dirty="0">
                <a:solidFill>
                  <a:srgbClr val="FF0000"/>
                </a:solidFill>
              </a:rPr>
              <a:t>$</a:t>
            </a:r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2220382" y="2879690"/>
          <a:ext cx="5814695" cy="24980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171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753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3679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-1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Pattern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b="1" spc="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Matches</a:t>
                      </a:r>
                      <a:endParaRPr sz="2100">
                        <a:latin typeface="Calibri"/>
                        <a:cs typeface="Calibri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A400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692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5" dirty="0">
                          <a:solidFill>
                            <a:srgbClr val="CC3200"/>
                          </a:solidFill>
                          <a:latin typeface="Courier New"/>
                          <a:cs typeface="Courier New"/>
                        </a:rPr>
                        <a:t>^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[A-Z]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u="sng" spc="-15" dirty="0">
                          <a:solidFill>
                            <a:srgbClr val="0000FF"/>
                          </a:solidFill>
                          <a:uFill>
                            <a:solidFill>
                              <a:srgbClr val="0000FF"/>
                            </a:solidFill>
                          </a:uFill>
                          <a:latin typeface="Courier New"/>
                          <a:cs typeface="Courier New"/>
                        </a:rPr>
                        <a:t>P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alo</a:t>
                      </a:r>
                      <a:r>
                        <a:rPr sz="2100" spc="1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Alto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53975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679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20" dirty="0">
                          <a:solidFill>
                            <a:srgbClr val="CC3200"/>
                          </a:solidFill>
                          <a:latin typeface="Courier New"/>
                          <a:cs typeface="Courier New"/>
                        </a:rPr>
                        <a:t>^</a:t>
                      </a:r>
                      <a:r>
                        <a:rPr sz="2100" spc="-20" dirty="0">
                          <a:latin typeface="Courier New"/>
                          <a:cs typeface="Courier New"/>
                        </a:rPr>
                        <a:t>[^A-Za-z]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  <a:tabLst>
                          <a:tab pos="904875" algn="l"/>
                        </a:tabLst>
                      </a:pPr>
                      <a:r>
                        <a:rPr sz="2100" u="sng" spc="10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1</a:t>
                      </a:r>
                      <a:r>
                        <a:rPr sz="2100" spc="10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	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“</a:t>
                      </a:r>
                      <a:r>
                        <a:rPr sz="2100" u="sng" spc="-15" dirty="0"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Hello”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692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0" dirty="0">
                          <a:latin typeface="Courier New"/>
                          <a:cs typeface="Courier New"/>
                        </a:rPr>
                        <a:t>\.</a:t>
                      </a:r>
                      <a:r>
                        <a:rPr sz="2100" spc="-10" dirty="0">
                          <a:solidFill>
                            <a:srgbClr val="CC3200"/>
                          </a:solidFill>
                          <a:latin typeface="Courier New"/>
                          <a:cs typeface="Courier New"/>
                        </a:rPr>
                        <a:t>$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10" dirty="0">
                          <a:latin typeface="Courier New"/>
                          <a:cs typeface="Courier New"/>
                        </a:rPr>
                        <a:t>The</a:t>
                      </a:r>
                      <a:r>
                        <a:rPr sz="2100" spc="1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end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.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E0CB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48499"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</a:pPr>
                      <a:r>
                        <a:rPr sz="2100" spc="-5" dirty="0">
                          <a:latin typeface="Courier New"/>
                          <a:cs typeface="Courier New"/>
                        </a:rPr>
                        <a:t>.</a:t>
                      </a:r>
                      <a:r>
                        <a:rPr sz="2100" spc="-5" dirty="0">
                          <a:solidFill>
                            <a:srgbClr val="CC3200"/>
                          </a:solidFill>
                          <a:latin typeface="Courier New"/>
                          <a:cs typeface="Courier New"/>
                        </a:rPr>
                        <a:t>$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295"/>
                        </a:spcBef>
                        <a:tabLst>
                          <a:tab pos="1703070" algn="l"/>
                        </a:tabLst>
                      </a:pPr>
                      <a:r>
                        <a:rPr sz="2100" spc="-10" dirty="0">
                          <a:latin typeface="Courier New"/>
                          <a:cs typeface="Courier New"/>
                        </a:rPr>
                        <a:t>The</a:t>
                      </a:r>
                      <a:r>
                        <a:rPr sz="2100" spc="35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end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?</a:t>
                      </a:r>
                      <a:r>
                        <a:rPr sz="2100" spc="-15" dirty="0">
                          <a:solidFill>
                            <a:srgbClr val="3265FF"/>
                          </a:solidFill>
                          <a:latin typeface="Courier New"/>
                          <a:cs typeface="Courier New"/>
                        </a:rPr>
                        <a:t>	</a:t>
                      </a:r>
                      <a:r>
                        <a:rPr sz="2100" spc="-10" dirty="0">
                          <a:latin typeface="Courier New"/>
                          <a:cs typeface="Courier New"/>
                        </a:rPr>
                        <a:t>The</a:t>
                      </a:r>
                      <a:r>
                        <a:rPr sz="2100" spc="-7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100" spc="-15" dirty="0">
                          <a:latin typeface="Courier New"/>
                          <a:cs typeface="Courier New"/>
                        </a:rPr>
                        <a:t>end</a:t>
                      </a:r>
                      <a:r>
                        <a:rPr sz="2100" u="sng" spc="-15" dirty="0">
                          <a:solidFill>
                            <a:srgbClr val="3265FF"/>
                          </a:solidFill>
                          <a:uFill>
                            <a:solidFill>
                              <a:srgbClr val="3265FF"/>
                            </a:solidFill>
                          </a:uFill>
                          <a:latin typeface="Courier New"/>
                          <a:cs typeface="Courier New"/>
                        </a:rPr>
                        <a:t>!</a:t>
                      </a:r>
                      <a:endParaRPr sz="2100">
                        <a:latin typeface="Courier New"/>
                        <a:cs typeface="Courier New"/>
                      </a:endParaRPr>
                    </a:p>
                  </a:txBody>
                  <a:tcPr marL="0" marR="0" marT="3746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T w="19050">
                      <a:solidFill>
                        <a:srgbClr val="FFFFFF"/>
                      </a:solidFill>
                      <a:prstDash val="solid"/>
                    </a:lnT>
                    <a:lnB w="19050">
                      <a:solidFill>
                        <a:srgbClr val="FFFFFF"/>
                      </a:solidFill>
                      <a:prstDash val="solid"/>
                    </a:lnB>
                    <a:solidFill>
                      <a:srgbClr val="F0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98244" y="1420799"/>
            <a:ext cx="1692275" cy="5937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" dirty="0"/>
              <a:t>E</a:t>
            </a:r>
            <a:r>
              <a:rPr spc="-20" dirty="0"/>
              <a:t>x</a:t>
            </a:r>
            <a:r>
              <a:rPr spc="-5" dirty="0"/>
              <a:t>a</a:t>
            </a:r>
            <a:r>
              <a:rPr spc="-20" dirty="0"/>
              <a:t>mp</a:t>
            </a:r>
            <a:r>
              <a:rPr spc="40" dirty="0"/>
              <a:t>l</a:t>
            </a:r>
            <a:r>
              <a:rPr spc="10" dirty="0"/>
              <a:t>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0680" y="2293095"/>
            <a:ext cx="9111615" cy="2663825"/>
          </a:xfrm>
          <a:prstGeom prst="rect">
            <a:avLst/>
          </a:prstGeom>
        </p:spPr>
        <p:txBody>
          <a:bodyPr vert="horz" wrap="square" lIns="0" tIns="97790" rIns="0" bIns="0" rtlCol="0">
            <a:spAutoFit/>
          </a:bodyPr>
          <a:lstStyle/>
          <a:p>
            <a:pPr marL="411480" indent="-399415">
              <a:lnSpc>
                <a:spcPct val="100000"/>
              </a:lnSpc>
              <a:spcBef>
                <a:spcPts val="770"/>
              </a:spcBef>
              <a:buClr>
                <a:srgbClr val="CC0000"/>
              </a:buClr>
              <a:buFont typeface="Times New Roman"/>
              <a:buChar char="•"/>
              <a:tabLst>
                <a:tab pos="411480" algn="l"/>
                <a:tab pos="412115" algn="l"/>
              </a:tabLst>
            </a:pPr>
            <a:r>
              <a:rPr sz="2750" spc="5" dirty="0">
                <a:latin typeface="Calibri"/>
                <a:cs typeface="Calibri"/>
              </a:rPr>
              <a:t>Find </a:t>
            </a:r>
            <a:r>
              <a:rPr sz="2750" dirty="0">
                <a:latin typeface="Calibri"/>
                <a:cs typeface="Calibri"/>
              </a:rPr>
              <a:t>me </a:t>
            </a:r>
            <a:r>
              <a:rPr sz="2750" spc="5" dirty="0">
                <a:latin typeface="Calibri"/>
                <a:cs typeface="Calibri"/>
              </a:rPr>
              <a:t>all </a:t>
            </a:r>
            <a:r>
              <a:rPr sz="2750" spc="10" dirty="0">
                <a:latin typeface="Calibri"/>
                <a:cs typeface="Calibri"/>
              </a:rPr>
              <a:t>instances </a:t>
            </a:r>
            <a:r>
              <a:rPr sz="2750" spc="5" dirty="0">
                <a:latin typeface="Calibri"/>
                <a:cs typeface="Calibri"/>
              </a:rPr>
              <a:t>of </a:t>
            </a:r>
            <a:r>
              <a:rPr sz="2750" spc="15" dirty="0">
                <a:latin typeface="Calibri"/>
                <a:cs typeface="Calibri"/>
              </a:rPr>
              <a:t>the </a:t>
            </a:r>
            <a:r>
              <a:rPr sz="2750" dirty="0">
                <a:latin typeface="Calibri"/>
                <a:cs typeface="Calibri"/>
              </a:rPr>
              <a:t>word </a:t>
            </a:r>
            <a:r>
              <a:rPr sz="2750" spc="15" dirty="0">
                <a:latin typeface="Calibri"/>
                <a:cs typeface="Calibri"/>
              </a:rPr>
              <a:t>“the” in </a:t>
            </a:r>
            <a:r>
              <a:rPr sz="2750" spc="10" dirty="0">
                <a:latin typeface="Calibri"/>
                <a:cs typeface="Calibri"/>
              </a:rPr>
              <a:t>a</a:t>
            </a:r>
            <a:r>
              <a:rPr sz="2750" spc="-65" dirty="0">
                <a:latin typeface="Calibri"/>
                <a:cs typeface="Calibri"/>
              </a:rPr>
              <a:t> </a:t>
            </a:r>
            <a:r>
              <a:rPr sz="2750" spc="10" dirty="0">
                <a:latin typeface="Calibri"/>
                <a:cs typeface="Calibri"/>
              </a:rPr>
              <a:t>text.</a:t>
            </a:r>
            <a:endParaRPr sz="2750">
              <a:latin typeface="Calibri"/>
              <a:cs typeface="Calibri"/>
            </a:endParaRPr>
          </a:p>
          <a:p>
            <a:pPr marL="550545">
              <a:lnSpc>
                <a:spcPct val="100000"/>
              </a:lnSpc>
              <a:spcBef>
                <a:spcPts val="585"/>
              </a:spcBef>
            </a:pPr>
            <a:r>
              <a:rPr sz="2300" spc="10" dirty="0">
                <a:solidFill>
                  <a:srgbClr val="A50020"/>
                </a:solidFill>
                <a:latin typeface="Courier New"/>
                <a:cs typeface="Courier New"/>
              </a:rPr>
              <a:t>the</a:t>
            </a:r>
            <a:endParaRPr sz="2300">
              <a:latin typeface="Courier New"/>
              <a:cs typeface="Courier New"/>
            </a:endParaRPr>
          </a:p>
          <a:p>
            <a:pPr marL="4152265">
              <a:lnSpc>
                <a:spcPct val="100000"/>
              </a:lnSpc>
              <a:spcBef>
                <a:spcPts val="675"/>
              </a:spcBef>
            </a:pPr>
            <a:r>
              <a:rPr sz="2300" spc="15" dirty="0">
                <a:latin typeface="Calibri"/>
                <a:cs typeface="Calibri"/>
              </a:rPr>
              <a:t>Misses </a:t>
            </a:r>
            <a:r>
              <a:rPr sz="2300" spc="5" dirty="0">
                <a:latin typeface="Calibri"/>
                <a:cs typeface="Calibri"/>
              </a:rPr>
              <a:t>capitalized</a:t>
            </a:r>
            <a:r>
              <a:rPr sz="2300" spc="-10" dirty="0">
                <a:latin typeface="Calibri"/>
                <a:cs typeface="Calibri"/>
              </a:rPr>
              <a:t> </a:t>
            </a:r>
            <a:r>
              <a:rPr sz="2300" spc="15" dirty="0">
                <a:latin typeface="Calibri"/>
                <a:cs typeface="Calibri"/>
              </a:rPr>
              <a:t>examples</a:t>
            </a:r>
            <a:endParaRPr sz="2300">
              <a:latin typeface="Calibri"/>
              <a:cs typeface="Calibri"/>
            </a:endParaRPr>
          </a:p>
          <a:p>
            <a:pPr marL="550545">
              <a:lnSpc>
                <a:spcPct val="100000"/>
              </a:lnSpc>
              <a:spcBef>
                <a:spcPts val="530"/>
              </a:spcBef>
            </a:pPr>
            <a:r>
              <a:rPr sz="2300" spc="5" dirty="0">
                <a:solidFill>
                  <a:srgbClr val="009900"/>
                </a:solidFill>
                <a:latin typeface="Courier New"/>
                <a:cs typeface="Courier New"/>
              </a:rPr>
              <a:t>[tT]he</a:t>
            </a:r>
            <a:endParaRPr sz="2300">
              <a:latin typeface="Courier New"/>
              <a:cs typeface="Courier New"/>
            </a:endParaRPr>
          </a:p>
          <a:p>
            <a:pPr marL="550545" marR="5080" indent="3601085">
              <a:lnSpc>
                <a:spcPct val="121800"/>
              </a:lnSpc>
            </a:pPr>
            <a:r>
              <a:rPr sz="2300" spc="15" dirty="0">
                <a:latin typeface="Calibri"/>
                <a:cs typeface="Calibri"/>
              </a:rPr>
              <a:t>Incorrectly returns </a:t>
            </a:r>
            <a:r>
              <a:rPr sz="2300" spc="10" dirty="0">
                <a:latin typeface="Courier New"/>
                <a:cs typeface="Courier New"/>
              </a:rPr>
              <a:t>other</a:t>
            </a:r>
            <a:r>
              <a:rPr sz="2300" spc="10" dirty="0">
                <a:latin typeface="Calibri"/>
                <a:cs typeface="Calibri"/>
              </a:rPr>
              <a:t>or </a:t>
            </a:r>
            <a:r>
              <a:rPr sz="2300" spc="5" dirty="0">
                <a:latin typeface="Courier New"/>
                <a:cs typeface="Courier New"/>
              </a:rPr>
              <a:t>theology  </a:t>
            </a:r>
            <a:r>
              <a:rPr sz="2300" spc="5" dirty="0">
                <a:solidFill>
                  <a:srgbClr val="0065FF"/>
                </a:solidFill>
                <a:latin typeface="Courier New"/>
                <a:cs typeface="Courier New"/>
              </a:rPr>
              <a:t>[^a-zA-Z]</a:t>
            </a:r>
            <a:r>
              <a:rPr sz="2300" spc="5" dirty="0">
                <a:solidFill>
                  <a:srgbClr val="CC3200"/>
                </a:solidFill>
                <a:latin typeface="Courier New"/>
                <a:cs typeface="Courier New"/>
              </a:rPr>
              <a:t>[tT]</a:t>
            </a:r>
            <a:r>
              <a:rPr sz="2300" spc="5" dirty="0">
                <a:latin typeface="Courier New"/>
                <a:cs typeface="Courier New"/>
              </a:rPr>
              <a:t>he</a:t>
            </a:r>
            <a:r>
              <a:rPr sz="2300" spc="5" dirty="0">
                <a:solidFill>
                  <a:srgbClr val="0065FF"/>
                </a:solidFill>
                <a:latin typeface="Courier New"/>
                <a:cs typeface="Courier New"/>
              </a:rPr>
              <a:t>[^a-zA-Z]</a:t>
            </a:r>
            <a:endParaRPr sz="23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</TotalTime>
  <Words>3478</Words>
  <Application>Microsoft Office PowerPoint</Application>
  <PresentationFormat>Custom</PresentationFormat>
  <Paragraphs>643</Paragraphs>
  <Slides>70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81" baseType="lpstr">
      <vt:lpstr>Courier New</vt:lpstr>
      <vt:lpstr>Arial</vt:lpstr>
      <vt:lpstr>Century Gothic</vt:lpstr>
      <vt:lpstr>Calibri Light</vt:lpstr>
      <vt:lpstr>Wingdings</vt:lpstr>
      <vt:lpstr>Times</vt:lpstr>
      <vt:lpstr>Lucida Sans</vt:lpstr>
      <vt:lpstr>Times New Roman</vt:lpstr>
      <vt:lpstr>Symbol</vt:lpstr>
      <vt:lpstr>Calibri</vt:lpstr>
      <vt:lpstr>Office Theme</vt:lpstr>
      <vt:lpstr>Data Preparation</vt:lpstr>
      <vt:lpstr>PowerPoint Presentation</vt:lpstr>
      <vt:lpstr>Regular expressions</vt:lpstr>
      <vt:lpstr>Regular Expressions: Disjunctions</vt:lpstr>
      <vt:lpstr>Regular Expressions: Negation in Disjunction</vt:lpstr>
      <vt:lpstr>Regular Expressions: More Disjunction</vt:lpstr>
      <vt:lpstr>Regular Expressions: ? * + .</vt:lpstr>
      <vt:lpstr>Regular Expressions: Anchors ^ $</vt:lpstr>
      <vt:lpstr>Example</vt:lpstr>
      <vt:lpstr>Errors</vt:lpstr>
      <vt:lpstr>Errors cont.</vt:lpstr>
      <vt:lpstr>Summary</vt:lpstr>
      <vt:lpstr>PowerPoint Presentation</vt:lpstr>
      <vt:lpstr>Text Normalization</vt:lpstr>
      <vt:lpstr>How many words?</vt:lpstr>
      <vt:lpstr>How many words?</vt:lpstr>
      <vt:lpstr>How many words?</vt:lpstr>
      <vt:lpstr>Simple Tokenization in UNIX</vt:lpstr>
      <vt:lpstr>The first step: tokenizing</vt:lpstr>
      <vt:lpstr>The second step: sorting</vt:lpstr>
      <vt:lpstr>More counting</vt:lpstr>
      <vt:lpstr>Issues in Tokenization</vt:lpstr>
      <vt:lpstr>Tokenization: language issues</vt:lpstr>
      <vt:lpstr>Word Tokenization in Chinese</vt:lpstr>
      <vt:lpstr>Maximum Matching Word Segmentation Algorithm</vt:lpstr>
      <vt:lpstr>Max-­‐match segmentation illustration</vt:lpstr>
      <vt:lpstr>PowerPoint Presentation</vt:lpstr>
      <vt:lpstr>Normalization</vt:lpstr>
      <vt:lpstr>Case folding</vt:lpstr>
      <vt:lpstr>Lemmatization</vt:lpstr>
      <vt:lpstr>Morphology</vt:lpstr>
      <vt:lpstr>Stemming</vt:lpstr>
      <vt:lpstr>Porter’s algorithm The most common English stemmer</vt:lpstr>
      <vt:lpstr>Viewing morphology in a corpus Why only strip –ing if there is a vowel?</vt:lpstr>
      <vt:lpstr>Viewing morphology in a corpus Why only strip –ing if there is a vowel?</vt:lpstr>
      <vt:lpstr>Dealing with complex morphology is  sometimes necessary</vt:lpstr>
      <vt:lpstr>PowerPoint Presentation</vt:lpstr>
      <vt:lpstr>Sentence Segmentation</vt:lpstr>
      <vt:lpstr>Determining if a word is end-­‐of-­‐sentence:  a Decision Tree</vt:lpstr>
      <vt:lpstr>More sophisticated decision tree features</vt:lpstr>
      <vt:lpstr>Implementing Decision Trees</vt:lpstr>
      <vt:lpstr>Decision Trees and other classifiers</vt:lpstr>
      <vt:lpstr>PowerPoint Presentation</vt:lpstr>
      <vt:lpstr>How many words?</vt:lpstr>
      <vt:lpstr>How many words?</vt:lpstr>
      <vt:lpstr>How many words?</vt:lpstr>
      <vt:lpstr>Corpora</vt:lpstr>
      <vt:lpstr>Corpora vary along dimension like</vt:lpstr>
      <vt:lpstr>Corpus datasheets</vt:lpstr>
      <vt:lpstr>PowerPoint Presentation</vt:lpstr>
      <vt:lpstr>A third option for word segmentation</vt:lpstr>
      <vt:lpstr>Subword tokenization</vt:lpstr>
      <vt:lpstr>Byte Pair Encoding (BPE)</vt:lpstr>
      <vt:lpstr>BPE token learner algorithm</vt:lpstr>
      <vt:lpstr>Byte Pair Encoding (BPE)</vt:lpstr>
      <vt:lpstr>BPE token learner</vt:lpstr>
      <vt:lpstr>BPE token learner</vt:lpstr>
      <vt:lpstr>BPE</vt:lpstr>
      <vt:lpstr>BPE</vt:lpstr>
      <vt:lpstr>BPE</vt:lpstr>
      <vt:lpstr>BPE token learner algorithm</vt:lpstr>
      <vt:lpstr>PowerPoint Presentation</vt:lpstr>
      <vt:lpstr>Word Normalization</vt:lpstr>
      <vt:lpstr>Case folding</vt:lpstr>
      <vt:lpstr>Lemmatization</vt:lpstr>
      <vt:lpstr>Lemmatization is done by Morphological Parsing</vt:lpstr>
      <vt:lpstr>Stemming</vt:lpstr>
      <vt:lpstr>Porter Stemmer</vt:lpstr>
      <vt:lpstr>Dealing with complex morphology is necessary for many languages</vt:lpstr>
      <vt:lpstr>Sentence Segmentation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Preparation</dc:title>
  <cp:lastModifiedBy>Mark Schriever</cp:lastModifiedBy>
  <cp:revision>8</cp:revision>
  <dcterms:created xsi:type="dcterms:W3CDTF">2020-10-05T08:31:52Z</dcterms:created>
  <dcterms:modified xsi:type="dcterms:W3CDTF">2021-01-12T17:52:06Z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2021-01-12T00:00:00Z</vt:filetime>
  </property>
  <property fmtid="{D5CDD505-2E9C-101B-9397-08002B2CF9AE}" pid="3" name="LastSaved">
    <vt:filetime>2021-01-12T00:00:00Z</vt:filetime>
  </property>
</Properties>
</file>